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5" r:id="rId1"/>
    <p:sldMasterId id="2147483685" r:id="rId2"/>
  </p:sldMasterIdLst>
  <p:notesMasterIdLst>
    <p:notesMasterId r:id="rId50"/>
  </p:notesMasterIdLst>
  <p:sldIdLst>
    <p:sldId id="624" r:id="rId3"/>
    <p:sldId id="625" r:id="rId4"/>
    <p:sldId id="626" r:id="rId5"/>
    <p:sldId id="677" r:id="rId6"/>
    <p:sldId id="674" r:id="rId7"/>
    <p:sldId id="685" r:id="rId8"/>
    <p:sldId id="679" r:id="rId9"/>
    <p:sldId id="675" r:id="rId10"/>
    <p:sldId id="680" r:id="rId11"/>
    <p:sldId id="692" r:id="rId12"/>
    <p:sldId id="687" r:id="rId13"/>
    <p:sldId id="688" r:id="rId14"/>
    <p:sldId id="681" r:id="rId15"/>
    <p:sldId id="682" r:id="rId16"/>
    <p:sldId id="683" r:id="rId17"/>
    <p:sldId id="684" r:id="rId18"/>
    <p:sldId id="691" r:id="rId19"/>
    <p:sldId id="673" r:id="rId20"/>
    <p:sldId id="627" r:id="rId21"/>
    <p:sldId id="669" r:id="rId22"/>
    <p:sldId id="689" r:id="rId23"/>
    <p:sldId id="628" r:id="rId24"/>
    <p:sldId id="670" r:id="rId25"/>
    <p:sldId id="629" r:id="rId26"/>
    <p:sldId id="633" r:id="rId27"/>
    <p:sldId id="660" r:id="rId28"/>
    <p:sldId id="661" r:id="rId29"/>
    <p:sldId id="662" r:id="rId30"/>
    <p:sldId id="663" r:id="rId31"/>
    <p:sldId id="665" r:id="rId32"/>
    <p:sldId id="664" r:id="rId33"/>
    <p:sldId id="666" r:id="rId34"/>
    <p:sldId id="601" r:id="rId35"/>
    <p:sldId id="636" r:id="rId36"/>
    <p:sldId id="659" r:id="rId37"/>
    <p:sldId id="649" r:id="rId38"/>
    <p:sldId id="637" r:id="rId39"/>
    <p:sldId id="640" r:id="rId40"/>
    <p:sldId id="641" r:id="rId41"/>
    <p:sldId id="642" r:id="rId42"/>
    <p:sldId id="632" r:id="rId43"/>
    <p:sldId id="650" r:id="rId44"/>
    <p:sldId id="643" r:id="rId45"/>
    <p:sldId id="645" r:id="rId46"/>
    <p:sldId id="671" r:id="rId47"/>
    <p:sldId id="686" r:id="rId48"/>
    <p:sldId id="635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41"/>
    <a:srgbClr val="00B279"/>
    <a:srgbClr val="008E5F"/>
    <a:srgbClr val="00C989"/>
    <a:srgbClr val="4EA868"/>
    <a:srgbClr val="007B52"/>
    <a:srgbClr val="00A16D"/>
    <a:srgbClr val="00724C"/>
    <a:srgbClr val="1E7525"/>
    <a:srgbClr val="487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25" autoAdjust="0"/>
    <p:restoredTop sz="67581" autoAdjust="0"/>
  </p:normalViewPr>
  <p:slideViewPr>
    <p:cSldViewPr snapToGrid="0" snapToObjects="1">
      <p:cViewPr varScale="1">
        <p:scale>
          <a:sx n="50" d="100"/>
          <a:sy n="50" d="100"/>
        </p:scale>
        <p:origin x="6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72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1F1219-1602-407D-BEBC-1B44174AE6A4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87BB751F-2BC9-4078-A7FD-37163F458085}" type="pres">
      <dgm:prSet presAssocID="{A51F1219-1602-407D-BEBC-1B44174AE6A4}" presName="Name0" presStyleCnt="0">
        <dgm:presLayoutVars>
          <dgm:animLvl val="lvl"/>
          <dgm:resizeHandles val="exact"/>
        </dgm:presLayoutVars>
      </dgm:prSet>
      <dgm:spPr/>
    </dgm:pt>
  </dgm:ptLst>
  <dgm:cxnLst>
    <dgm:cxn modelId="{4F902BCC-5344-4E17-9FD9-1F036F72A85E}" type="presOf" srcId="{A51F1219-1602-407D-BEBC-1B44174AE6A4}" destId="{87BB751F-2BC9-4078-A7FD-37163F458085}" srcOrd="0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55EA52-4143-4C50-9172-B90E4F92AD5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D71C186-A11B-4014-BA82-961D872C4718}">
      <dgm:prSet/>
      <dgm:spPr/>
      <dgm:t>
        <a:bodyPr/>
        <a:lstStyle/>
        <a:p>
          <a:r>
            <a:rPr lang="en-US" dirty="0"/>
            <a:t>Parent: Learns therapeutic parenting skills, to manage your child’s behaviors with positive attention alone, to use active listening with your child</a:t>
          </a:r>
        </a:p>
      </dgm:t>
    </dgm:pt>
    <dgm:pt modelId="{ECBE95F1-C3CE-47B3-8A05-9524E60E1CFD}" type="parTrans" cxnId="{A19FAE60-10AD-4F7B-A3AA-A4323DADA52E}">
      <dgm:prSet/>
      <dgm:spPr/>
      <dgm:t>
        <a:bodyPr/>
        <a:lstStyle/>
        <a:p>
          <a:endParaRPr lang="en-US"/>
        </a:p>
      </dgm:t>
    </dgm:pt>
    <dgm:pt modelId="{6EE496B7-8E3C-4C53-B28C-60B73F121D67}" type="sibTrans" cxnId="{A19FAE60-10AD-4F7B-A3AA-A4323DADA52E}">
      <dgm:prSet/>
      <dgm:spPr/>
      <dgm:t>
        <a:bodyPr/>
        <a:lstStyle/>
        <a:p>
          <a:endParaRPr lang="en-US"/>
        </a:p>
      </dgm:t>
    </dgm:pt>
    <dgm:pt modelId="{A97F4FA6-CB1A-45A8-AE4C-B621D26B9FE2}">
      <dgm:prSet/>
      <dgm:spPr/>
      <dgm:t>
        <a:bodyPr/>
        <a:lstStyle/>
        <a:p>
          <a:r>
            <a:rPr lang="en-US" dirty="0"/>
            <a:t>Child: Improves their self-esteem, develops their social skills, increases their frustration tolerance, attends longer to play activities, and increases use of manners and positive attention seeking behaviors</a:t>
          </a:r>
        </a:p>
      </dgm:t>
    </dgm:pt>
    <dgm:pt modelId="{453B02BB-22D1-4E24-9AE2-55AFD550B63A}" type="parTrans" cxnId="{A98EA7A0-1203-4EAF-8247-C86D4E0E80A2}">
      <dgm:prSet/>
      <dgm:spPr/>
      <dgm:t>
        <a:bodyPr/>
        <a:lstStyle/>
        <a:p>
          <a:endParaRPr lang="en-US"/>
        </a:p>
      </dgm:t>
    </dgm:pt>
    <dgm:pt modelId="{63077ECD-2BD6-4996-A78E-C41B29E40965}" type="sibTrans" cxnId="{A98EA7A0-1203-4EAF-8247-C86D4E0E80A2}">
      <dgm:prSet/>
      <dgm:spPr/>
      <dgm:t>
        <a:bodyPr/>
        <a:lstStyle/>
        <a:p>
          <a:endParaRPr lang="en-US"/>
        </a:p>
      </dgm:t>
    </dgm:pt>
    <dgm:pt modelId="{134DAB0A-DAE0-419D-A333-F8F131F4F34F}">
      <dgm:prSet/>
      <dgm:spPr/>
      <dgm:t>
        <a:bodyPr/>
        <a:lstStyle/>
        <a:p>
          <a:r>
            <a:rPr lang="en-US" dirty="0"/>
            <a:t>Relationship: becomes stronger, warmer, and more mutually enjoyable</a:t>
          </a:r>
        </a:p>
      </dgm:t>
    </dgm:pt>
    <dgm:pt modelId="{E59B5284-E702-4F48-9166-39528D8C2965}" type="parTrans" cxnId="{238421E4-C7FB-468C-904E-EBA3B4D5C890}">
      <dgm:prSet/>
      <dgm:spPr/>
      <dgm:t>
        <a:bodyPr/>
        <a:lstStyle/>
        <a:p>
          <a:endParaRPr lang="en-US"/>
        </a:p>
      </dgm:t>
    </dgm:pt>
    <dgm:pt modelId="{2A857C03-77DB-439A-A64D-181555037EF2}" type="sibTrans" cxnId="{238421E4-C7FB-468C-904E-EBA3B4D5C890}">
      <dgm:prSet/>
      <dgm:spPr/>
      <dgm:t>
        <a:bodyPr/>
        <a:lstStyle/>
        <a:p>
          <a:endParaRPr lang="en-US"/>
        </a:p>
      </dgm:t>
    </dgm:pt>
    <dgm:pt modelId="{81486CFC-F277-495A-9B23-3FD09706B3F4}" type="pres">
      <dgm:prSet presAssocID="{E755EA52-4143-4C50-9172-B90E4F92AD53}" presName="vert0" presStyleCnt="0">
        <dgm:presLayoutVars>
          <dgm:dir/>
          <dgm:animOne val="branch"/>
          <dgm:animLvl val="lvl"/>
        </dgm:presLayoutVars>
      </dgm:prSet>
      <dgm:spPr/>
    </dgm:pt>
    <dgm:pt modelId="{2DDBAFF5-A27C-4622-8340-D500D40D88D4}" type="pres">
      <dgm:prSet presAssocID="{CD71C186-A11B-4014-BA82-961D872C4718}" presName="thickLine" presStyleLbl="alignNode1" presStyleIdx="0" presStyleCnt="3"/>
      <dgm:spPr/>
    </dgm:pt>
    <dgm:pt modelId="{FF386621-F9AC-4E01-95AE-1CBB942D88B3}" type="pres">
      <dgm:prSet presAssocID="{CD71C186-A11B-4014-BA82-961D872C4718}" presName="horz1" presStyleCnt="0"/>
      <dgm:spPr/>
    </dgm:pt>
    <dgm:pt modelId="{912FE4D1-69E9-42D0-8C1F-9284D85F8213}" type="pres">
      <dgm:prSet presAssocID="{CD71C186-A11B-4014-BA82-961D872C4718}" presName="tx1" presStyleLbl="revTx" presStyleIdx="0" presStyleCnt="3"/>
      <dgm:spPr/>
    </dgm:pt>
    <dgm:pt modelId="{7A958738-5346-4793-AF0C-1CA37BFDE5E9}" type="pres">
      <dgm:prSet presAssocID="{CD71C186-A11B-4014-BA82-961D872C4718}" presName="vert1" presStyleCnt="0"/>
      <dgm:spPr/>
    </dgm:pt>
    <dgm:pt modelId="{ABACC483-C3D0-41AC-A174-E300400453FE}" type="pres">
      <dgm:prSet presAssocID="{A97F4FA6-CB1A-45A8-AE4C-B621D26B9FE2}" presName="thickLine" presStyleLbl="alignNode1" presStyleIdx="1" presStyleCnt="3"/>
      <dgm:spPr/>
    </dgm:pt>
    <dgm:pt modelId="{67FDE1A4-7B13-46FC-9A55-30C34664E128}" type="pres">
      <dgm:prSet presAssocID="{A97F4FA6-CB1A-45A8-AE4C-B621D26B9FE2}" presName="horz1" presStyleCnt="0"/>
      <dgm:spPr/>
    </dgm:pt>
    <dgm:pt modelId="{832B2593-3853-46AF-9206-308E947DD2DE}" type="pres">
      <dgm:prSet presAssocID="{A97F4FA6-CB1A-45A8-AE4C-B621D26B9FE2}" presName="tx1" presStyleLbl="revTx" presStyleIdx="1" presStyleCnt="3"/>
      <dgm:spPr/>
    </dgm:pt>
    <dgm:pt modelId="{D90CAD95-CDFF-479A-A5FF-0B273EAD4978}" type="pres">
      <dgm:prSet presAssocID="{A97F4FA6-CB1A-45A8-AE4C-B621D26B9FE2}" presName="vert1" presStyleCnt="0"/>
      <dgm:spPr/>
    </dgm:pt>
    <dgm:pt modelId="{A227F856-53DC-4DEE-8AF3-01491CBDE510}" type="pres">
      <dgm:prSet presAssocID="{134DAB0A-DAE0-419D-A333-F8F131F4F34F}" presName="thickLine" presStyleLbl="alignNode1" presStyleIdx="2" presStyleCnt="3"/>
      <dgm:spPr/>
    </dgm:pt>
    <dgm:pt modelId="{302EC8C9-3B84-4F85-93F9-6CF909949996}" type="pres">
      <dgm:prSet presAssocID="{134DAB0A-DAE0-419D-A333-F8F131F4F34F}" presName="horz1" presStyleCnt="0"/>
      <dgm:spPr/>
    </dgm:pt>
    <dgm:pt modelId="{4A620A36-9B43-4DA9-81AB-F31CB502E900}" type="pres">
      <dgm:prSet presAssocID="{134DAB0A-DAE0-419D-A333-F8F131F4F34F}" presName="tx1" presStyleLbl="revTx" presStyleIdx="2" presStyleCnt="3"/>
      <dgm:spPr/>
    </dgm:pt>
    <dgm:pt modelId="{786DB8CE-8CCC-4917-8DC4-EE9C27649917}" type="pres">
      <dgm:prSet presAssocID="{134DAB0A-DAE0-419D-A333-F8F131F4F34F}" presName="vert1" presStyleCnt="0"/>
      <dgm:spPr/>
    </dgm:pt>
  </dgm:ptLst>
  <dgm:cxnLst>
    <dgm:cxn modelId="{3449420B-2D8E-4F5D-BC7B-B4A25C734800}" type="presOf" srcId="{CD71C186-A11B-4014-BA82-961D872C4718}" destId="{912FE4D1-69E9-42D0-8C1F-9284D85F8213}" srcOrd="0" destOrd="0" presId="urn:microsoft.com/office/officeart/2008/layout/LinedList"/>
    <dgm:cxn modelId="{1241F51E-851D-4898-8C1B-D7DA05630FDD}" type="presOf" srcId="{E755EA52-4143-4C50-9172-B90E4F92AD53}" destId="{81486CFC-F277-495A-9B23-3FD09706B3F4}" srcOrd="0" destOrd="0" presId="urn:microsoft.com/office/officeart/2008/layout/LinedList"/>
    <dgm:cxn modelId="{A19FAE60-10AD-4F7B-A3AA-A4323DADA52E}" srcId="{E755EA52-4143-4C50-9172-B90E4F92AD53}" destId="{CD71C186-A11B-4014-BA82-961D872C4718}" srcOrd="0" destOrd="0" parTransId="{ECBE95F1-C3CE-47B3-8A05-9524E60E1CFD}" sibTransId="{6EE496B7-8E3C-4C53-B28C-60B73F121D67}"/>
    <dgm:cxn modelId="{A98EA7A0-1203-4EAF-8247-C86D4E0E80A2}" srcId="{E755EA52-4143-4C50-9172-B90E4F92AD53}" destId="{A97F4FA6-CB1A-45A8-AE4C-B621D26B9FE2}" srcOrd="1" destOrd="0" parTransId="{453B02BB-22D1-4E24-9AE2-55AFD550B63A}" sibTransId="{63077ECD-2BD6-4996-A78E-C41B29E40965}"/>
    <dgm:cxn modelId="{197670D5-5AAD-4AE9-9B54-8F3730BA211F}" type="presOf" srcId="{134DAB0A-DAE0-419D-A333-F8F131F4F34F}" destId="{4A620A36-9B43-4DA9-81AB-F31CB502E900}" srcOrd="0" destOrd="0" presId="urn:microsoft.com/office/officeart/2008/layout/LinedList"/>
    <dgm:cxn modelId="{E2D1E8DE-BB12-406F-A76F-EB79EADB4428}" type="presOf" srcId="{A97F4FA6-CB1A-45A8-AE4C-B621D26B9FE2}" destId="{832B2593-3853-46AF-9206-308E947DD2DE}" srcOrd="0" destOrd="0" presId="urn:microsoft.com/office/officeart/2008/layout/LinedList"/>
    <dgm:cxn modelId="{238421E4-C7FB-468C-904E-EBA3B4D5C890}" srcId="{E755EA52-4143-4C50-9172-B90E4F92AD53}" destId="{134DAB0A-DAE0-419D-A333-F8F131F4F34F}" srcOrd="2" destOrd="0" parTransId="{E59B5284-E702-4F48-9166-39528D8C2965}" sibTransId="{2A857C03-77DB-439A-A64D-181555037EF2}"/>
    <dgm:cxn modelId="{EC9D5833-B4A5-494F-99FF-B479948AE623}" type="presParOf" srcId="{81486CFC-F277-495A-9B23-3FD09706B3F4}" destId="{2DDBAFF5-A27C-4622-8340-D500D40D88D4}" srcOrd="0" destOrd="0" presId="urn:microsoft.com/office/officeart/2008/layout/LinedList"/>
    <dgm:cxn modelId="{4AD976AC-F31E-4181-8709-22A3BE5E7B36}" type="presParOf" srcId="{81486CFC-F277-495A-9B23-3FD09706B3F4}" destId="{FF386621-F9AC-4E01-95AE-1CBB942D88B3}" srcOrd="1" destOrd="0" presId="urn:microsoft.com/office/officeart/2008/layout/LinedList"/>
    <dgm:cxn modelId="{0E5177C7-A24C-47BF-BF8F-CA5425F295A1}" type="presParOf" srcId="{FF386621-F9AC-4E01-95AE-1CBB942D88B3}" destId="{912FE4D1-69E9-42D0-8C1F-9284D85F8213}" srcOrd="0" destOrd="0" presId="urn:microsoft.com/office/officeart/2008/layout/LinedList"/>
    <dgm:cxn modelId="{5956163A-E635-481D-A6EA-DFB9DAD68C03}" type="presParOf" srcId="{FF386621-F9AC-4E01-95AE-1CBB942D88B3}" destId="{7A958738-5346-4793-AF0C-1CA37BFDE5E9}" srcOrd="1" destOrd="0" presId="urn:microsoft.com/office/officeart/2008/layout/LinedList"/>
    <dgm:cxn modelId="{31BD8EA7-7205-4719-8C7C-C36F248894D0}" type="presParOf" srcId="{81486CFC-F277-495A-9B23-3FD09706B3F4}" destId="{ABACC483-C3D0-41AC-A174-E300400453FE}" srcOrd="2" destOrd="0" presId="urn:microsoft.com/office/officeart/2008/layout/LinedList"/>
    <dgm:cxn modelId="{8062EC1D-9933-4C14-85FB-94E7FF458DE9}" type="presParOf" srcId="{81486CFC-F277-495A-9B23-3FD09706B3F4}" destId="{67FDE1A4-7B13-46FC-9A55-30C34664E128}" srcOrd="3" destOrd="0" presId="urn:microsoft.com/office/officeart/2008/layout/LinedList"/>
    <dgm:cxn modelId="{47E8DDE8-AD89-4439-AC2E-0C9513F19741}" type="presParOf" srcId="{67FDE1A4-7B13-46FC-9A55-30C34664E128}" destId="{832B2593-3853-46AF-9206-308E947DD2DE}" srcOrd="0" destOrd="0" presId="urn:microsoft.com/office/officeart/2008/layout/LinedList"/>
    <dgm:cxn modelId="{FF5E0E6E-C9EE-4802-9EAE-53E342D09790}" type="presParOf" srcId="{67FDE1A4-7B13-46FC-9A55-30C34664E128}" destId="{D90CAD95-CDFF-479A-A5FF-0B273EAD4978}" srcOrd="1" destOrd="0" presId="urn:microsoft.com/office/officeart/2008/layout/LinedList"/>
    <dgm:cxn modelId="{225F8F76-5F82-4E68-80C5-A6789538E613}" type="presParOf" srcId="{81486CFC-F277-495A-9B23-3FD09706B3F4}" destId="{A227F856-53DC-4DEE-8AF3-01491CBDE510}" srcOrd="4" destOrd="0" presId="urn:microsoft.com/office/officeart/2008/layout/LinedList"/>
    <dgm:cxn modelId="{924BBD88-9E74-4C18-A255-D0A9FE2A97D8}" type="presParOf" srcId="{81486CFC-F277-495A-9B23-3FD09706B3F4}" destId="{302EC8C9-3B84-4F85-93F9-6CF909949996}" srcOrd="5" destOrd="0" presId="urn:microsoft.com/office/officeart/2008/layout/LinedList"/>
    <dgm:cxn modelId="{32AC93D5-B7FC-4368-B78B-12682E5CD33E}" type="presParOf" srcId="{302EC8C9-3B84-4F85-93F9-6CF909949996}" destId="{4A620A36-9B43-4DA9-81AB-F31CB502E900}" srcOrd="0" destOrd="0" presId="urn:microsoft.com/office/officeart/2008/layout/LinedList"/>
    <dgm:cxn modelId="{0887CCAB-EC73-4649-8A3A-EC9EDD087F98}" type="presParOf" srcId="{302EC8C9-3B84-4F85-93F9-6CF909949996}" destId="{786DB8CE-8CCC-4917-8DC4-EE9C2764991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8EF457-C437-064C-B967-96BE6B77C9CC}" type="doc">
      <dgm:prSet loTypeId="urn:microsoft.com/office/officeart/2008/layout/HorizontalMultiLevelHierarchy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E51749-62A6-2648-B85C-54D7D1EA7DF1}">
      <dgm:prSet phldrT="[Text]" custT="1"/>
      <dgm:spPr>
        <a:solidFill>
          <a:srgbClr val="006241"/>
        </a:solidFill>
        <a:ln>
          <a:noFill/>
        </a:ln>
      </dgm:spPr>
      <dgm:t>
        <a:bodyPr/>
        <a:lstStyle/>
        <a:p>
          <a:r>
            <a:rPr lang="en-US" sz="4000" dirty="0"/>
            <a:t>Daily 1:1 Time</a:t>
          </a:r>
        </a:p>
      </dgm:t>
    </dgm:pt>
    <dgm:pt modelId="{BA0163DD-5015-9842-98B0-EF870EFDC570}" type="parTrans" cxnId="{3F4B80B5-758A-3446-BF83-5354767C97A3}">
      <dgm:prSet/>
      <dgm:spPr/>
      <dgm:t>
        <a:bodyPr/>
        <a:lstStyle/>
        <a:p>
          <a:endParaRPr lang="en-US"/>
        </a:p>
      </dgm:t>
    </dgm:pt>
    <dgm:pt modelId="{45E70B99-FCB1-9543-BBFF-EE3193D64454}" type="sibTrans" cxnId="{3F4B80B5-758A-3446-BF83-5354767C97A3}">
      <dgm:prSet/>
      <dgm:spPr/>
      <dgm:t>
        <a:bodyPr/>
        <a:lstStyle/>
        <a:p>
          <a:endParaRPr lang="en-US"/>
        </a:p>
      </dgm:t>
    </dgm:pt>
    <dgm:pt modelId="{F42ECDC8-67D6-884A-9E73-08E98241D334}">
      <dgm:prSet phldrT="[Text]" custT="1"/>
      <dgm:spPr>
        <a:solidFill>
          <a:srgbClr val="00B279"/>
        </a:solidFill>
        <a:ln>
          <a:noFill/>
        </a:ln>
      </dgm:spPr>
      <dgm:t>
        <a:bodyPr/>
        <a:lstStyle/>
        <a:p>
          <a:r>
            <a:rPr lang="en-US" sz="2600" dirty="0"/>
            <a:t>Follow their lead in choice for play</a:t>
          </a:r>
        </a:p>
      </dgm:t>
    </dgm:pt>
    <dgm:pt modelId="{974D5B08-575C-7549-8BE5-813E5ED26814}" type="parTrans" cxnId="{6C858DEF-A38A-254C-81CD-0FB4D8F6A86C}">
      <dgm:prSet/>
      <dgm:spPr/>
      <dgm:t>
        <a:bodyPr/>
        <a:lstStyle/>
        <a:p>
          <a:endParaRPr lang="en-US"/>
        </a:p>
      </dgm:t>
    </dgm:pt>
    <dgm:pt modelId="{EA66B62C-DF0F-4C43-A8D9-B8BD35EC62EF}" type="sibTrans" cxnId="{6C858DEF-A38A-254C-81CD-0FB4D8F6A86C}">
      <dgm:prSet/>
      <dgm:spPr/>
      <dgm:t>
        <a:bodyPr/>
        <a:lstStyle/>
        <a:p>
          <a:endParaRPr lang="en-US"/>
        </a:p>
      </dgm:t>
    </dgm:pt>
    <dgm:pt modelId="{10502792-DC3A-9547-AED8-CF43545793C8}">
      <dgm:prSet phldrT="[Text]" custT="1"/>
      <dgm:spPr>
        <a:solidFill>
          <a:srgbClr val="00A16D"/>
        </a:solidFill>
      </dgm:spPr>
      <dgm:t>
        <a:bodyPr/>
        <a:lstStyle/>
        <a:p>
          <a:r>
            <a:rPr lang="en-US" sz="2600" dirty="0"/>
            <a:t>5 minutes per day : Long enough to provide a therapeutic effect, </a:t>
          </a:r>
        </a:p>
        <a:p>
          <a:r>
            <a:rPr lang="en-US" sz="2600" dirty="0"/>
            <a:t>but short enough to not be time consuming or frustrating</a:t>
          </a:r>
        </a:p>
      </dgm:t>
    </dgm:pt>
    <dgm:pt modelId="{51823F92-28A4-D241-862D-4ACBE5D1C15E}" type="parTrans" cxnId="{353CA35C-3C64-EC46-8851-72D09434CF12}">
      <dgm:prSet/>
      <dgm:spPr/>
      <dgm:t>
        <a:bodyPr/>
        <a:lstStyle/>
        <a:p>
          <a:endParaRPr lang="en-US"/>
        </a:p>
      </dgm:t>
    </dgm:pt>
    <dgm:pt modelId="{756789AA-847E-6446-9F72-E51034FAEC17}" type="sibTrans" cxnId="{353CA35C-3C64-EC46-8851-72D09434CF12}">
      <dgm:prSet/>
      <dgm:spPr/>
      <dgm:t>
        <a:bodyPr/>
        <a:lstStyle/>
        <a:p>
          <a:endParaRPr lang="en-US"/>
        </a:p>
      </dgm:t>
    </dgm:pt>
    <dgm:pt modelId="{6891F73D-F084-9D44-82C8-DCAA78865934}">
      <dgm:prSet custT="1"/>
      <dgm:spPr>
        <a:solidFill>
          <a:srgbClr val="008E5F"/>
        </a:solidFill>
        <a:ln>
          <a:noFill/>
        </a:ln>
      </dgm:spPr>
      <dgm:t>
        <a:bodyPr/>
        <a:lstStyle/>
        <a:p>
          <a:r>
            <a:rPr lang="en-US" sz="2600" dirty="0"/>
            <a:t>No criticisms, commands, or questions during this time</a:t>
          </a:r>
        </a:p>
      </dgm:t>
    </dgm:pt>
    <dgm:pt modelId="{953E00CB-A2DC-6A48-890D-23516CC0E131}" type="parTrans" cxnId="{DCA96BD3-E9DD-C347-96E4-9B2A266492E7}">
      <dgm:prSet/>
      <dgm:spPr/>
      <dgm:t>
        <a:bodyPr/>
        <a:lstStyle/>
        <a:p>
          <a:endParaRPr lang="en-US"/>
        </a:p>
      </dgm:t>
    </dgm:pt>
    <dgm:pt modelId="{03EC95C6-D921-C441-A418-CBAF15CA019B}" type="sibTrans" cxnId="{DCA96BD3-E9DD-C347-96E4-9B2A266492E7}">
      <dgm:prSet/>
      <dgm:spPr/>
      <dgm:t>
        <a:bodyPr/>
        <a:lstStyle/>
        <a:p>
          <a:endParaRPr lang="en-US"/>
        </a:p>
      </dgm:t>
    </dgm:pt>
    <dgm:pt modelId="{739BE13F-BAB1-7B45-B06F-E6BAB63ADF18}">
      <dgm:prSet custT="1"/>
      <dgm:spPr>
        <a:solidFill>
          <a:srgbClr val="007B52"/>
        </a:solidFill>
        <a:ln>
          <a:noFill/>
        </a:ln>
      </dgm:spPr>
      <dgm:t>
        <a:bodyPr/>
        <a:lstStyle/>
        <a:p>
          <a:r>
            <a:rPr lang="en-US" sz="2600" dirty="0"/>
            <a:t>So, what do you do instead?</a:t>
          </a:r>
        </a:p>
      </dgm:t>
    </dgm:pt>
    <dgm:pt modelId="{766A3427-AF1D-094F-8532-47E0243AB3EA}" type="parTrans" cxnId="{41773D2E-F62C-9F48-B65D-E4A2E1D1A0A1}">
      <dgm:prSet/>
      <dgm:spPr/>
      <dgm:t>
        <a:bodyPr/>
        <a:lstStyle/>
        <a:p>
          <a:endParaRPr lang="en-US"/>
        </a:p>
      </dgm:t>
    </dgm:pt>
    <dgm:pt modelId="{9585B9D4-DCB2-C44B-B6EB-882C680E8811}" type="sibTrans" cxnId="{41773D2E-F62C-9F48-B65D-E4A2E1D1A0A1}">
      <dgm:prSet/>
      <dgm:spPr/>
      <dgm:t>
        <a:bodyPr/>
        <a:lstStyle/>
        <a:p>
          <a:endParaRPr lang="en-US"/>
        </a:p>
      </dgm:t>
    </dgm:pt>
    <dgm:pt modelId="{A3C85396-ED8D-494B-91A9-EA610FB7D222}" type="pres">
      <dgm:prSet presAssocID="{898EF457-C437-064C-B967-96BE6B77C9C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65A50B2-38EA-774D-89BE-CDC678DFFE7D}" type="pres">
      <dgm:prSet presAssocID="{0CE51749-62A6-2648-B85C-54D7D1EA7DF1}" presName="root1" presStyleCnt="0"/>
      <dgm:spPr/>
    </dgm:pt>
    <dgm:pt modelId="{39E082F4-94F7-9A4B-9DD9-3C866254E549}" type="pres">
      <dgm:prSet presAssocID="{0CE51749-62A6-2648-B85C-54D7D1EA7DF1}" presName="LevelOneTextNode" presStyleLbl="node0" presStyleIdx="0" presStyleCnt="1" custScaleY="112844">
        <dgm:presLayoutVars>
          <dgm:chPref val="3"/>
        </dgm:presLayoutVars>
      </dgm:prSet>
      <dgm:spPr/>
    </dgm:pt>
    <dgm:pt modelId="{64E7E47A-5832-1F4B-B3C5-D39DA1090AD5}" type="pres">
      <dgm:prSet presAssocID="{0CE51749-62A6-2648-B85C-54D7D1EA7DF1}" presName="level2hierChild" presStyleCnt="0"/>
      <dgm:spPr/>
    </dgm:pt>
    <dgm:pt modelId="{A374FA2A-95A9-F54F-9E0C-6ABDCEFCDFC5}" type="pres">
      <dgm:prSet presAssocID="{974D5B08-575C-7549-8BE5-813E5ED26814}" presName="conn2-1" presStyleLbl="parChTrans1D2" presStyleIdx="0" presStyleCnt="4"/>
      <dgm:spPr/>
    </dgm:pt>
    <dgm:pt modelId="{21AA341C-3E0C-B641-B1F0-642BF9526E9D}" type="pres">
      <dgm:prSet presAssocID="{974D5B08-575C-7549-8BE5-813E5ED26814}" presName="connTx" presStyleLbl="parChTrans1D2" presStyleIdx="0" presStyleCnt="4"/>
      <dgm:spPr/>
    </dgm:pt>
    <dgm:pt modelId="{13D53CC5-DB02-0549-91C7-7050D48174BB}" type="pres">
      <dgm:prSet presAssocID="{F42ECDC8-67D6-884A-9E73-08E98241D334}" presName="root2" presStyleCnt="0"/>
      <dgm:spPr/>
    </dgm:pt>
    <dgm:pt modelId="{08B05B3F-1B1F-7649-BF71-759236959A2E}" type="pres">
      <dgm:prSet presAssocID="{F42ECDC8-67D6-884A-9E73-08E98241D334}" presName="LevelTwoTextNode" presStyleLbl="node2" presStyleIdx="0" presStyleCnt="4" custScaleX="400872">
        <dgm:presLayoutVars>
          <dgm:chPref val="3"/>
        </dgm:presLayoutVars>
      </dgm:prSet>
      <dgm:spPr/>
    </dgm:pt>
    <dgm:pt modelId="{E910276D-1B04-884B-9EF2-82E2069EBF04}" type="pres">
      <dgm:prSet presAssocID="{F42ECDC8-67D6-884A-9E73-08E98241D334}" presName="level3hierChild" presStyleCnt="0"/>
      <dgm:spPr/>
    </dgm:pt>
    <dgm:pt modelId="{5C33F377-C263-4A44-829B-23159A0953BE}" type="pres">
      <dgm:prSet presAssocID="{51823F92-28A4-D241-862D-4ACBE5D1C15E}" presName="conn2-1" presStyleLbl="parChTrans1D2" presStyleIdx="1" presStyleCnt="4"/>
      <dgm:spPr/>
    </dgm:pt>
    <dgm:pt modelId="{77FA2F4B-04CD-4B41-A552-DD87260205B7}" type="pres">
      <dgm:prSet presAssocID="{51823F92-28A4-D241-862D-4ACBE5D1C15E}" presName="connTx" presStyleLbl="parChTrans1D2" presStyleIdx="1" presStyleCnt="4"/>
      <dgm:spPr/>
    </dgm:pt>
    <dgm:pt modelId="{996ABD29-7ACB-1048-8B28-05282F1F7682}" type="pres">
      <dgm:prSet presAssocID="{10502792-DC3A-9547-AED8-CF43545793C8}" presName="root2" presStyleCnt="0"/>
      <dgm:spPr/>
    </dgm:pt>
    <dgm:pt modelId="{50F09096-E2AF-9744-88E2-5F13537D6445}" type="pres">
      <dgm:prSet presAssocID="{10502792-DC3A-9547-AED8-CF43545793C8}" presName="LevelTwoTextNode" presStyleLbl="node2" presStyleIdx="1" presStyleCnt="4" custScaleX="400872" custScaleY="181970">
        <dgm:presLayoutVars>
          <dgm:chPref val="3"/>
        </dgm:presLayoutVars>
      </dgm:prSet>
      <dgm:spPr/>
    </dgm:pt>
    <dgm:pt modelId="{22549431-5559-6C49-97DE-3664974707AF}" type="pres">
      <dgm:prSet presAssocID="{10502792-DC3A-9547-AED8-CF43545793C8}" presName="level3hierChild" presStyleCnt="0"/>
      <dgm:spPr/>
    </dgm:pt>
    <dgm:pt modelId="{73D78F74-CC39-5B4C-B3DF-F2325C43330B}" type="pres">
      <dgm:prSet presAssocID="{953E00CB-A2DC-6A48-890D-23516CC0E131}" presName="conn2-1" presStyleLbl="parChTrans1D2" presStyleIdx="2" presStyleCnt="4"/>
      <dgm:spPr/>
    </dgm:pt>
    <dgm:pt modelId="{A49AD80C-9790-4046-A124-AD33816717FC}" type="pres">
      <dgm:prSet presAssocID="{953E00CB-A2DC-6A48-890D-23516CC0E131}" presName="connTx" presStyleLbl="parChTrans1D2" presStyleIdx="2" presStyleCnt="4"/>
      <dgm:spPr/>
    </dgm:pt>
    <dgm:pt modelId="{177BBED5-FD21-AA4C-BA42-4E66499FDBCC}" type="pres">
      <dgm:prSet presAssocID="{6891F73D-F084-9D44-82C8-DCAA78865934}" presName="root2" presStyleCnt="0"/>
      <dgm:spPr/>
    </dgm:pt>
    <dgm:pt modelId="{CE512830-79DE-5648-9383-E78C35517836}" type="pres">
      <dgm:prSet presAssocID="{6891F73D-F084-9D44-82C8-DCAA78865934}" presName="LevelTwoTextNode" presStyleLbl="node2" presStyleIdx="2" presStyleCnt="4" custScaleX="400872">
        <dgm:presLayoutVars>
          <dgm:chPref val="3"/>
        </dgm:presLayoutVars>
      </dgm:prSet>
      <dgm:spPr/>
    </dgm:pt>
    <dgm:pt modelId="{B5530349-7495-AC46-AC0A-FC10EFA90126}" type="pres">
      <dgm:prSet presAssocID="{6891F73D-F084-9D44-82C8-DCAA78865934}" presName="level3hierChild" presStyleCnt="0"/>
      <dgm:spPr/>
    </dgm:pt>
    <dgm:pt modelId="{865B43A1-8B02-B744-B93A-D387A5396974}" type="pres">
      <dgm:prSet presAssocID="{766A3427-AF1D-094F-8532-47E0243AB3EA}" presName="conn2-1" presStyleLbl="parChTrans1D2" presStyleIdx="3" presStyleCnt="4"/>
      <dgm:spPr/>
    </dgm:pt>
    <dgm:pt modelId="{6680CEB2-606D-4444-A32F-0D7EF1A0EA5D}" type="pres">
      <dgm:prSet presAssocID="{766A3427-AF1D-094F-8532-47E0243AB3EA}" presName="connTx" presStyleLbl="parChTrans1D2" presStyleIdx="3" presStyleCnt="4"/>
      <dgm:spPr/>
    </dgm:pt>
    <dgm:pt modelId="{C4C52EF3-F509-1442-B9AF-634041465BE4}" type="pres">
      <dgm:prSet presAssocID="{739BE13F-BAB1-7B45-B06F-E6BAB63ADF18}" presName="root2" presStyleCnt="0"/>
      <dgm:spPr/>
    </dgm:pt>
    <dgm:pt modelId="{455BD349-75A9-5D42-B104-862ED43DE2D9}" type="pres">
      <dgm:prSet presAssocID="{739BE13F-BAB1-7B45-B06F-E6BAB63ADF18}" presName="LevelTwoTextNode" presStyleLbl="node2" presStyleIdx="3" presStyleCnt="4" custScaleX="400872">
        <dgm:presLayoutVars>
          <dgm:chPref val="3"/>
        </dgm:presLayoutVars>
      </dgm:prSet>
      <dgm:spPr/>
    </dgm:pt>
    <dgm:pt modelId="{90857EC5-AF9C-5E47-9868-D7C320C65052}" type="pres">
      <dgm:prSet presAssocID="{739BE13F-BAB1-7B45-B06F-E6BAB63ADF18}" presName="level3hierChild" presStyleCnt="0"/>
      <dgm:spPr/>
    </dgm:pt>
  </dgm:ptLst>
  <dgm:cxnLst>
    <dgm:cxn modelId="{41773D2E-F62C-9F48-B65D-E4A2E1D1A0A1}" srcId="{0CE51749-62A6-2648-B85C-54D7D1EA7DF1}" destId="{739BE13F-BAB1-7B45-B06F-E6BAB63ADF18}" srcOrd="3" destOrd="0" parTransId="{766A3427-AF1D-094F-8532-47E0243AB3EA}" sibTransId="{9585B9D4-DCB2-C44B-B6EB-882C680E8811}"/>
    <dgm:cxn modelId="{371D4C2E-4D00-B341-9E63-39E3D009E295}" type="presOf" srcId="{766A3427-AF1D-094F-8532-47E0243AB3EA}" destId="{865B43A1-8B02-B744-B93A-D387A5396974}" srcOrd="0" destOrd="0" presId="urn:microsoft.com/office/officeart/2008/layout/HorizontalMultiLevelHierarchy"/>
    <dgm:cxn modelId="{D365D632-3D09-B140-8D4B-4A76228C3D87}" type="presOf" srcId="{898EF457-C437-064C-B967-96BE6B77C9CC}" destId="{A3C85396-ED8D-494B-91A9-EA610FB7D222}" srcOrd="0" destOrd="0" presId="urn:microsoft.com/office/officeart/2008/layout/HorizontalMultiLevelHierarchy"/>
    <dgm:cxn modelId="{4673E536-EB89-2143-87DB-3D1ECA775907}" type="presOf" srcId="{974D5B08-575C-7549-8BE5-813E5ED26814}" destId="{21AA341C-3E0C-B641-B1F0-642BF9526E9D}" srcOrd="1" destOrd="0" presId="urn:microsoft.com/office/officeart/2008/layout/HorizontalMultiLevelHierarchy"/>
    <dgm:cxn modelId="{DF356337-EFF3-004F-B9B9-29C8F1F53C7D}" type="presOf" srcId="{51823F92-28A4-D241-862D-4ACBE5D1C15E}" destId="{77FA2F4B-04CD-4B41-A552-DD87260205B7}" srcOrd="1" destOrd="0" presId="urn:microsoft.com/office/officeart/2008/layout/HorizontalMultiLevelHierarchy"/>
    <dgm:cxn modelId="{353CA35C-3C64-EC46-8851-72D09434CF12}" srcId="{0CE51749-62A6-2648-B85C-54D7D1EA7DF1}" destId="{10502792-DC3A-9547-AED8-CF43545793C8}" srcOrd="1" destOrd="0" parTransId="{51823F92-28A4-D241-862D-4ACBE5D1C15E}" sibTransId="{756789AA-847E-6446-9F72-E51034FAEC17}"/>
    <dgm:cxn modelId="{3F817F67-4343-6349-A86B-86C4EAFA64A0}" type="presOf" srcId="{739BE13F-BAB1-7B45-B06F-E6BAB63ADF18}" destId="{455BD349-75A9-5D42-B104-862ED43DE2D9}" srcOrd="0" destOrd="0" presId="urn:microsoft.com/office/officeart/2008/layout/HorizontalMultiLevelHierarchy"/>
    <dgm:cxn modelId="{95BCF24D-43D6-BB48-9EAF-02A400AF6439}" type="presOf" srcId="{F42ECDC8-67D6-884A-9E73-08E98241D334}" destId="{08B05B3F-1B1F-7649-BF71-759236959A2E}" srcOrd="0" destOrd="0" presId="urn:microsoft.com/office/officeart/2008/layout/HorizontalMultiLevelHierarchy"/>
    <dgm:cxn modelId="{29DEE083-5CCA-E547-9FDF-D929D71869E9}" type="presOf" srcId="{6891F73D-F084-9D44-82C8-DCAA78865934}" destId="{CE512830-79DE-5648-9383-E78C35517836}" srcOrd="0" destOrd="0" presId="urn:microsoft.com/office/officeart/2008/layout/HorizontalMultiLevelHierarchy"/>
    <dgm:cxn modelId="{E4B40E91-2235-CF44-9871-9E50CF363D1D}" type="presOf" srcId="{0CE51749-62A6-2648-B85C-54D7D1EA7DF1}" destId="{39E082F4-94F7-9A4B-9DD9-3C866254E549}" srcOrd="0" destOrd="0" presId="urn:microsoft.com/office/officeart/2008/layout/HorizontalMultiLevelHierarchy"/>
    <dgm:cxn modelId="{F4A1929A-0FF1-8B4E-8159-CAAF3E8862E4}" type="presOf" srcId="{766A3427-AF1D-094F-8532-47E0243AB3EA}" destId="{6680CEB2-606D-4444-A32F-0D7EF1A0EA5D}" srcOrd="1" destOrd="0" presId="urn:microsoft.com/office/officeart/2008/layout/HorizontalMultiLevelHierarchy"/>
    <dgm:cxn modelId="{9F37CBB4-17D9-5C40-B163-C941883C3233}" type="presOf" srcId="{953E00CB-A2DC-6A48-890D-23516CC0E131}" destId="{73D78F74-CC39-5B4C-B3DF-F2325C43330B}" srcOrd="0" destOrd="0" presId="urn:microsoft.com/office/officeart/2008/layout/HorizontalMultiLevelHierarchy"/>
    <dgm:cxn modelId="{3F4B80B5-758A-3446-BF83-5354767C97A3}" srcId="{898EF457-C437-064C-B967-96BE6B77C9CC}" destId="{0CE51749-62A6-2648-B85C-54D7D1EA7DF1}" srcOrd="0" destOrd="0" parTransId="{BA0163DD-5015-9842-98B0-EF870EFDC570}" sibTransId="{45E70B99-FCB1-9543-BBFF-EE3193D64454}"/>
    <dgm:cxn modelId="{D57439BB-CE93-3B43-8B6E-8639F630CBA9}" type="presOf" srcId="{953E00CB-A2DC-6A48-890D-23516CC0E131}" destId="{A49AD80C-9790-4046-A124-AD33816717FC}" srcOrd="1" destOrd="0" presId="urn:microsoft.com/office/officeart/2008/layout/HorizontalMultiLevelHierarchy"/>
    <dgm:cxn modelId="{DCA96BD3-E9DD-C347-96E4-9B2A266492E7}" srcId="{0CE51749-62A6-2648-B85C-54D7D1EA7DF1}" destId="{6891F73D-F084-9D44-82C8-DCAA78865934}" srcOrd="2" destOrd="0" parTransId="{953E00CB-A2DC-6A48-890D-23516CC0E131}" sibTransId="{03EC95C6-D921-C441-A418-CBAF15CA019B}"/>
    <dgm:cxn modelId="{DFA819E7-5611-A747-B78C-607A7EFDA3B4}" type="presOf" srcId="{10502792-DC3A-9547-AED8-CF43545793C8}" destId="{50F09096-E2AF-9744-88E2-5F13537D6445}" srcOrd="0" destOrd="0" presId="urn:microsoft.com/office/officeart/2008/layout/HorizontalMultiLevelHierarchy"/>
    <dgm:cxn modelId="{FCA3DDE9-4329-FB48-8EFC-92E07149E97D}" type="presOf" srcId="{974D5B08-575C-7549-8BE5-813E5ED26814}" destId="{A374FA2A-95A9-F54F-9E0C-6ABDCEFCDFC5}" srcOrd="0" destOrd="0" presId="urn:microsoft.com/office/officeart/2008/layout/HorizontalMultiLevelHierarchy"/>
    <dgm:cxn modelId="{573844ED-2EEC-694C-BC23-3B697EF3BA27}" type="presOf" srcId="{51823F92-28A4-D241-862D-4ACBE5D1C15E}" destId="{5C33F377-C263-4A44-829B-23159A0953BE}" srcOrd="0" destOrd="0" presId="urn:microsoft.com/office/officeart/2008/layout/HorizontalMultiLevelHierarchy"/>
    <dgm:cxn modelId="{6C858DEF-A38A-254C-81CD-0FB4D8F6A86C}" srcId="{0CE51749-62A6-2648-B85C-54D7D1EA7DF1}" destId="{F42ECDC8-67D6-884A-9E73-08E98241D334}" srcOrd="0" destOrd="0" parTransId="{974D5B08-575C-7549-8BE5-813E5ED26814}" sibTransId="{EA66B62C-DF0F-4C43-A8D9-B8BD35EC62EF}"/>
    <dgm:cxn modelId="{D0EE60AE-1881-D24B-8749-67BF512E0B28}" type="presParOf" srcId="{A3C85396-ED8D-494B-91A9-EA610FB7D222}" destId="{765A50B2-38EA-774D-89BE-CDC678DFFE7D}" srcOrd="0" destOrd="0" presId="urn:microsoft.com/office/officeart/2008/layout/HorizontalMultiLevelHierarchy"/>
    <dgm:cxn modelId="{9E1CFE08-1151-1547-B1EE-5728D8F59D12}" type="presParOf" srcId="{765A50B2-38EA-774D-89BE-CDC678DFFE7D}" destId="{39E082F4-94F7-9A4B-9DD9-3C866254E549}" srcOrd="0" destOrd="0" presId="urn:microsoft.com/office/officeart/2008/layout/HorizontalMultiLevelHierarchy"/>
    <dgm:cxn modelId="{956BF7B4-5E02-7744-8436-D3777B6F54F2}" type="presParOf" srcId="{765A50B2-38EA-774D-89BE-CDC678DFFE7D}" destId="{64E7E47A-5832-1F4B-B3C5-D39DA1090AD5}" srcOrd="1" destOrd="0" presId="urn:microsoft.com/office/officeart/2008/layout/HorizontalMultiLevelHierarchy"/>
    <dgm:cxn modelId="{59724767-A3A6-9144-B36B-3784929718CA}" type="presParOf" srcId="{64E7E47A-5832-1F4B-B3C5-D39DA1090AD5}" destId="{A374FA2A-95A9-F54F-9E0C-6ABDCEFCDFC5}" srcOrd="0" destOrd="0" presId="urn:microsoft.com/office/officeart/2008/layout/HorizontalMultiLevelHierarchy"/>
    <dgm:cxn modelId="{02866B06-5820-E945-BE8A-0EF81523A763}" type="presParOf" srcId="{A374FA2A-95A9-F54F-9E0C-6ABDCEFCDFC5}" destId="{21AA341C-3E0C-B641-B1F0-642BF9526E9D}" srcOrd="0" destOrd="0" presId="urn:microsoft.com/office/officeart/2008/layout/HorizontalMultiLevelHierarchy"/>
    <dgm:cxn modelId="{228815AF-C7C6-0C4D-98FB-7AFA717395BD}" type="presParOf" srcId="{64E7E47A-5832-1F4B-B3C5-D39DA1090AD5}" destId="{13D53CC5-DB02-0549-91C7-7050D48174BB}" srcOrd="1" destOrd="0" presId="urn:microsoft.com/office/officeart/2008/layout/HorizontalMultiLevelHierarchy"/>
    <dgm:cxn modelId="{3FEC9A4A-A3EB-BF45-BB48-7C0462502C60}" type="presParOf" srcId="{13D53CC5-DB02-0549-91C7-7050D48174BB}" destId="{08B05B3F-1B1F-7649-BF71-759236959A2E}" srcOrd="0" destOrd="0" presId="urn:microsoft.com/office/officeart/2008/layout/HorizontalMultiLevelHierarchy"/>
    <dgm:cxn modelId="{ED237129-1AA3-FE45-B519-58A984BA147C}" type="presParOf" srcId="{13D53CC5-DB02-0549-91C7-7050D48174BB}" destId="{E910276D-1B04-884B-9EF2-82E2069EBF04}" srcOrd="1" destOrd="0" presId="urn:microsoft.com/office/officeart/2008/layout/HorizontalMultiLevelHierarchy"/>
    <dgm:cxn modelId="{4BDED563-87EF-F24C-A815-F9E31A15BC73}" type="presParOf" srcId="{64E7E47A-5832-1F4B-B3C5-D39DA1090AD5}" destId="{5C33F377-C263-4A44-829B-23159A0953BE}" srcOrd="2" destOrd="0" presId="urn:microsoft.com/office/officeart/2008/layout/HorizontalMultiLevelHierarchy"/>
    <dgm:cxn modelId="{D5605459-6B77-1B4E-91CE-3ABC054EFA3F}" type="presParOf" srcId="{5C33F377-C263-4A44-829B-23159A0953BE}" destId="{77FA2F4B-04CD-4B41-A552-DD87260205B7}" srcOrd="0" destOrd="0" presId="urn:microsoft.com/office/officeart/2008/layout/HorizontalMultiLevelHierarchy"/>
    <dgm:cxn modelId="{ACB745B2-ECF9-7D46-AEDB-A87BF7FB0498}" type="presParOf" srcId="{64E7E47A-5832-1F4B-B3C5-D39DA1090AD5}" destId="{996ABD29-7ACB-1048-8B28-05282F1F7682}" srcOrd="3" destOrd="0" presId="urn:microsoft.com/office/officeart/2008/layout/HorizontalMultiLevelHierarchy"/>
    <dgm:cxn modelId="{48475894-2CA8-B746-9EA6-C2556C84ED31}" type="presParOf" srcId="{996ABD29-7ACB-1048-8B28-05282F1F7682}" destId="{50F09096-E2AF-9744-88E2-5F13537D6445}" srcOrd="0" destOrd="0" presId="urn:microsoft.com/office/officeart/2008/layout/HorizontalMultiLevelHierarchy"/>
    <dgm:cxn modelId="{E942E4B4-4899-E149-A295-4B8CFD3FC6F0}" type="presParOf" srcId="{996ABD29-7ACB-1048-8B28-05282F1F7682}" destId="{22549431-5559-6C49-97DE-3664974707AF}" srcOrd="1" destOrd="0" presId="urn:microsoft.com/office/officeart/2008/layout/HorizontalMultiLevelHierarchy"/>
    <dgm:cxn modelId="{39A599DA-C823-414E-9A5D-E546782C4E1D}" type="presParOf" srcId="{64E7E47A-5832-1F4B-B3C5-D39DA1090AD5}" destId="{73D78F74-CC39-5B4C-B3DF-F2325C43330B}" srcOrd="4" destOrd="0" presId="urn:microsoft.com/office/officeart/2008/layout/HorizontalMultiLevelHierarchy"/>
    <dgm:cxn modelId="{A9F08227-06D2-664E-948A-F94E90CB0392}" type="presParOf" srcId="{73D78F74-CC39-5B4C-B3DF-F2325C43330B}" destId="{A49AD80C-9790-4046-A124-AD33816717FC}" srcOrd="0" destOrd="0" presId="urn:microsoft.com/office/officeart/2008/layout/HorizontalMultiLevelHierarchy"/>
    <dgm:cxn modelId="{4BCAC333-C521-A34D-A9EF-A8E39C25CFB2}" type="presParOf" srcId="{64E7E47A-5832-1F4B-B3C5-D39DA1090AD5}" destId="{177BBED5-FD21-AA4C-BA42-4E66499FDBCC}" srcOrd="5" destOrd="0" presId="urn:microsoft.com/office/officeart/2008/layout/HorizontalMultiLevelHierarchy"/>
    <dgm:cxn modelId="{974E438D-2FF5-D14D-8F33-FF91AF5AE866}" type="presParOf" srcId="{177BBED5-FD21-AA4C-BA42-4E66499FDBCC}" destId="{CE512830-79DE-5648-9383-E78C35517836}" srcOrd="0" destOrd="0" presId="urn:microsoft.com/office/officeart/2008/layout/HorizontalMultiLevelHierarchy"/>
    <dgm:cxn modelId="{4C763078-2994-AD40-AB3E-AD89EBE62AB1}" type="presParOf" srcId="{177BBED5-FD21-AA4C-BA42-4E66499FDBCC}" destId="{B5530349-7495-AC46-AC0A-FC10EFA90126}" srcOrd="1" destOrd="0" presId="urn:microsoft.com/office/officeart/2008/layout/HorizontalMultiLevelHierarchy"/>
    <dgm:cxn modelId="{066C3C48-72AC-D24F-8333-FD41F5231325}" type="presParOf" srcId="{64E7E47A-5832-1F4B-B3C5-D39DA1090AD5}" destId="{865B43A1-8B02-B744-B93A-D387A5396974}" srcOrd="6" destOrd="0" presId="urn:microsoft.com/office/officeart/2008/layout/HorizontalMultiLevelHierarchy"/>
    <dgm:cxn modelId="{FDF713AE-DB77-4048-8487-3652B1D82A28}" type="presParOf" srcId="{865B43A1-8B02-B744-B93A-D387A5396974}" destId="{6680CEB2-606D-4444-A32F-0D7EF1A0EA5D}" srcOrd="0" destOrd="0" presId="urn:microsoft.com/office/officeart/2008/layout/HorizontalMultiLevelHierarchy"/>
    <dgm:cxn modelId="{D320EAD3-A0E0-3E42-8965-6D6CEE7F63E4}" type="presParOf" srcId="{64E7E47A-5832-1F4B-B3C5-D39DA1090AD5}" destId="{C4C52EF3-F509-1442-B9AF-634041465BE4}" srcOrd="7" destOrd="0" presId="urn:microsoft.com/office/officeart/2008/layout/HorizontalMultiLevelHierarchy"/>
    <dgm:cxn modelId="{0A83DD53-5657-3F44-A71A-DD51A63B9D4F}" type="presParOf" srcId="{C4C52EF3-F509-1442-B9AF-634041465BE4}" destId="{455BD349-75A9-5D42-B104-862ED43DE2D9}" srcOrd="0" destOrd="0" presId="urn:microsoft.com/office/officeart/2008/layout/HorizontalMultiLevelHierarchy"/>
    <dgm:cxn modelId="{6F4D45D0-F056-AD47-B16B-9C171317BA84}" type="presParOf" srcId="{C4C52EF3-F509-1442-B9AF-634041465BE4}" destId="{90857EC5-AF9C-5E47-9868-D7C320C6505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BAFF5-A27C-4622-8340-D500D40D88D4}">
      <dsp:nvSpPr>
        <dsp:cNvPr id="0" name=""/>
        <dsp:cNvSpPr/>
      </dsp:nvSpPr>
      <dsp:spPr>
        <a:xfrm>
          <a:off x="0" y="1731"/>
          <a:ext cx="563415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FE4D1-69E9-42D0-8C1F-9284D85F8213}">
      <dsp:nvSpPr>
        <dsp:cNvPr id="0" name=""/>
        <dsp:cNvSpPr/>
      </dsp:nvSpPr>
      <dsp:spPr>
        <a:xfrm>
          <a:off x="0" y="1731"/>
          <a:ext cx="5634159" cy="1181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Parent: Learns therapeutic parenting skills, to manage your child’s behaviors with positive attention alone, to use active listening with your child</a:t>
          </a:r>
        </a:p>
      </dsp:txBody>
      <dsp:txXfrm>
        <a:off x="0" y="1731"/>
        <a:ext cx="5634159" cy="1181112"/>
      </dsp:txXfrm>
    </dsp:sp>
    <dsp:sp modelId="{ABACC483-C3D0-41AC-A174-E300400453FE}">
      <dsp:nvSpPr>
        <dsp:cNvPr id="0" name=""/>
        <dsp:cNvSpPr/>
      </dsp:nvSpPr>
      <dsp:spPr>
        <a:xfrm>
          <a:off x="0" y="1182844"/>
          <a:ext cx="563415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B2593-3853-46AF-9206-308E947DD2DE}">
      <dsp:nvSpPr>
        <dsp:cNvPr id="0" name=""/>
        <dsp:cNvSpPr/>
      </dsp:nvSpPr>
      <dsp:spPr>
        <a:xfrm>
          <a:off x="0" y="1182844"/>
          <a:ext cx="5634159" cy="1181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Child: Improves their self-esteem, develops their social skills, increases their frustration tolerance, attends longer to play activities, and increases use of manners and positive attention seeking behaviors</a:t>
          </a:r>
        </a:p>
      </dsp:txBody>
      <dsp:txXfrm>
        <a:off x="0" y="1182844"/>
        <a:ext cx="5634159" cy="1181112"/>
      </dsp:txXfrm>
    </dsp:sp>
    <dsp:sp modelId="{A227F856-53DC-4DEE-8AF3-01491CBDE510}">
      <dsp:nvSpPr>
        <dsp:cNvPr id="0" name=""/>
        <dsp:cNvSpPr/>
      </dsp:nvSpPr>
      <dsp:spPr>
        <a:xfrm>
          <a:off x="0" y="2363956"/>
          <a:ext cx="563415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20A36-9B43-4DA9-81AB-F31CB502E900}">
      <dsp:nvSpPr>
        <dsp:cNvPr id="0" name=""/>
        <dsp:cNvSpPr/>
      </dsp:nvSpPr>
      <dsp:spPr>
        <a:xfrm>
          <a:off x="0" y="2363956"/>
          <a:ext cx="5634159" cy="1181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Relationship: becomes stronger, warmer, and more mutually enjoyable</a:t>
          </a:r>
        </a:p>
      </dsp:txBody>
      <dsp:txXfrm>
        <a:off x="0" y="2363956"/>
        <a:ext cx="5634159" cy="1181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B43A1-8B02-B744-B93A-D387A5396974}">
      <dsp:nvSpPr>
        <dsp:cNvPr id="0" name=""/>
        <dsp:cNvSpPr/>
      </dsp:nvSpPr>
      <dsp:spPr>
        <a:xfrm>
          <a:off x="747842" y="2674913"/>
          <a:ext cx="483349" cy="1683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674" y="0"/>
              </a:lnTo>
              <a:lnTo>
                <a:pt x="241674" y="1683509"/>
              </a:lnTo>
              <a:lnTo>
                <a:pt x="483349" y="16835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45729" y="3472880"/>
        <a:ext cx="87576" cy="87576"/>
      </dsp:txXfrm>
    </dsp:sp>
    <dsp:sp modelId="{73D78F74-CC39-5B4C-B3DF-F2325C43330B}">
      <dsp:nvSpPr>
        <dsp:cNvPr id="0" name=""/>
        <dsp:cNvSpPr/>
      </dsp:nvSpPr>
      <dsp:spPr>
        <a:xfrm>
          <a:off x="747842" y="2674913"/>
          <a:ext cx="483349" cy="762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674" y="0"/>
              </a:lnTo>
              <a:lnTo>
                <a:pt x="241674" y="762491"/>
              </a:lnTo>
              <a:lnTo>
                <a:pt x="483349" y="76249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66947" y="3033589"/>
        <a:ext cx="45139" cy="45139"/>
      </dsp:txXfrm>
    </dsp:sp>
    <dsp:sp modelId="{5C33F377-C263-4A44-829B-23159A0953BE}">
      <dsp:nvSpPr>
        <dsp:cNvPr id="0" name=""/>
        <dsp:cNvSpPr/>
      </dsp:nvSpPr>
      <dsp:spPr>
        <a:xfrm>
          <a:off x="747842" y="2214404"/>
          <a:ext cx="483349" cy="460508"/>
        </a:xfrm>
        <a:custGeom>
          <a:avLst/>
          <a:gdLst/>
          <a:ahLst/>
          <a:cxnLst/>
          <a:rect l="0" t="0" r="0" b="0"/>
          <a:pathLst>
            <a:path>
              <a:moveTo>
                <a:pt x="0" y="460508"/>
              </a:moveTo>
              <a:lnTo>
                <a:pt x="241674" y="460508"/>
              </a:lnTo>
              <a:lnTo>
                <a:pt x="241674" y="0"/>
              </a:lnTo>
              <a:lnTo>
                <a:pt x="483349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72827" y="2427969"/>
        <a:ext cx="33380" cy="33380"/>
      </dsp:txXfrm>
    </dsp:sp>
    <dsp:sp modelId="{A374FA2A-95A9-F54F-9E0C-6ABDCEFCDFC5}">
      <dsp:nvSpPr>
        <dsp:cNvPr id="0" name=""/>
        <dsp:cNvSpPr/>
      </dsp:nvSpPr>
      <dsp:spPr>
        <a:xfrm>
          <a:off x="747842" y="991404"/>
          <a:ext cx="483349" cy="1683509"/>
        </a:xfrm>
        <a:custGeom>
          <a:avLst/>
          <a:gdLst/>
          <a:ahLst/>
          <a:cxnLst/>
          <a:rect l="0" t="0" r="0" b="0"/>
          <a:pathLst>
            <a:path>
              <a:moveTo>
                <a:pt x="0" y="1683509"/>
              </a:moveTo>
              <a:lnTo>
                <a:pt x="241674" y="1683509"/>
              </a:lnTo>
              <a:lnTo>
                <a:pt x="241674" y="0"/>
              </a:lnTo>
              <a:lnTo>
                <a:pt x="483349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45729" y="1789370"/>
        <a:ext cx="87576" cy="87576"/>
      </dsp:txXfrm>
    </dsp:sp>
    <dsp:sp modelId="{39E082F4-94F7-9A4B-9DD9-3C866254E549}">
      <dsp:nvSpPr>
        <dsp:cNvPr id="0" name=""/>
        <dsp:cNvSpPr/>
      </dsp:nvSpPr>
      <dsp:spPr>
        <a:xfrm rot="16200000">
          <a:off x="-1808591" y="2306506"/>
          <a:ext cx="4376054" cy="736814"/>
        </a:xfrm>
        <a:prstGeom prst="rect">
          <a:avLst/>
        </a:prstGeom>
        <a:solidFill>
          <a:srgbClr val="00624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Daily 1:1 Time</a:t>
          </a:r>
        </a:p>
      </dsp:txBody>
      <dsp:txXfrm>
        <a:off x="-1808591" y="2306506"/>
        <a:ext cx="4376054" cy="736814"/>
      </dsp:txXfrm>
    </dsp:sp>
    <dsp:sp modelId="{08B05B3F-1B1F-7649-BF71-759236959A2E}">
      <dsp:nvSpPr>
        <dsp:cNvPr id="0" name=""/>
        <dsp:cNvSpPr/>
      </dsp:nvSpPr>
      <dsp:spPr>
        <a:xfrm>
          <a:off x="1231192" y="622997"/>
          <a:ext cx="9688073" cy="736814"/>
        </a:xfrm>
        <a:prstGeom prst="rect">
          <a:avLst/>
        </a:prstGeom>
        <a:solidFill>
          <a:srgbClr val="00B279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Follow their lead in choice for play</a:t>
          </a:r>
        </a:p>
      </dsp:txBody>
      <dsp:txXfrm>
        <a:off x="1231192" y="622997"/>
        <a:ext cx="9688073" cy="736814"/>
      </dsp:txXfrm>
    </dsp:sp>
    <dsp:sp modelId="{50F09096-E2AF-9744-88E2-5F13537D6445}">
      <dsp:nvSpPr>
        <dsp:cNvPr id="0" name=""/>
        <dsp:cNvSpPr/>
      </dsp:nvSpPr>
      <dsp:spPr>
        <a:xfrm>
          <a:off x="1231192" y="1544014"/>
          <a:ext cx="9688073" cy="1340780"/>
        </a:xfrm>
        <a:prstGeom prst="rect">
          <a:avLst/>
        </a:prstGeom>
        <a:solidFill>
          <a:srgbClr val="00A16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5 minutes per day : Long enough to provide a therapeutic effect,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but short enough to not be time consuming or frustrating</a:t>
          </a:r>
        </a:p>
      </dsp:txBody>
      <dsp:txXfrm>
        <a:off x="1231192" y="1544014"/>
        <a:ext cx="9688073" cy="1340780"/>
      </dsp:txXfrm>
    </dsp:sp>
    <dsp:sp modelId="{CE512830-79DE-5648-9383-E78C35517836}">
      <dsp:nvSpPr>
        <dsp:cNvPr id="0" name=""/>
        <dsp:cNvSpPr/>
      </dsp:nvSpPr>
      <dsp:spPr>
        <a:xfrm>
          <a:off x="1231192" y="3068998"/>
          <a:ext cx="9688073" cy="736814"/>
        </a:xfrm>
        <a:prstGeom prst="rect">
          <a:avLst/>
        </a:prstGeom>
        <a:solidFill>
          <a:srgbClr val="008E5F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No criticisms, commands, or questions during this time</a:t>
          </a:r>
        </a:p>
      </dsp:txBody>
      <dsp:txXfrm>
        <a:off x="1231192" y="3068998"/>
        <a:ext cx="9688073" cy="736814"/>
      </dsp:txXfrm>
    </dsp:sp>
    <dsp:sp modelId="{455BD349-75A9-5D42-B104-862ED43DE2D9}">
      <dsp:nvSpPr>
        <dsp:cNvPr id="0" name=""/>
        <dsp:cNvSpPr/>
      </dsp:nvSpPr>
      <dsp:spPr>
        <a:xfrm>
          <a:off x="1231192" y="3990015"/>
          <a:ext cx="9688073" cy="736814"/>
        </a:xfrm>
        <a:prstGeom prst="rect">
          <a:avLst/>
        </a:prstGeom>
        <a:solidFill>
          <a:srgbClr val="007B52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So, what do you do instead?</a:t>
          </a:r>
        </a:p>
      </dsp:txBody>
      <dsp:txXfrm>
        <a:off x="1231192" y="3990015"/>
        <a:ext cx="9688073" cy="736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BA634-7928-5D4C-AECB-403EA4E049F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199C6-3A04-D148-8123-57F778251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7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21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9273E-FE44-3459-EB5F-83A00CE86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5BA3C-8CBB-4F8D-CE78-9F494D8BD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AB177E-C629-129D-000B-7A54B38D0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B38B0-BFB8-DC6B-5980-2CDE87DF5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04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D28FA-2041-46C5-D643-6FB7FEB67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017EED-FBFC-1225-13F3-B6226AA64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C9C9B9-4A32-4552-69D2-756B24740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F62CE-42BD-C263-04D4-EF7EA4CE8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32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82B27-1672-5F18-913B-7E6F1F99C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4F7265-5B2F-EA5D-2BC1-815A1DA2DD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C9A5E2-8D48-6563-5CFD-76AFC981D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200" dirty="0">
                <a:latin typeface="Heiti SC Medium" pitchFamily="2" charset="-128"/>
                <a:ea typeface="Heiti SC Medium" pitchFamily="2" charset="-128"/>
              </a:rPr>
              <a:t>Epigenetic changes refer to modifications in gene expression that occur without altering the underlying DNA sequence, influenced by environmental factors and lifestyle choices</a:t>
            </a: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BB309-40BE-2319-1EB6-E53A40337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86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E03BF-C2ED-FA82-9E47-0C91EDE6B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C73997-A580-9F70-BC2E-BFB2AE497C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335CD1-CBBE-1FB2-626C-057CB1DC7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CAB05-138D-A352-4460-1841A9156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24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1684A-7193-8C43-708C-E4D44588E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DDB27-BDBA-F82A-52D2-A1CB87F38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7EE0C-7178-04AB-575B-59CDF58B2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4FD3C-BB5F-6DCC-EF4E-6DC5537C0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47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D0F37-7A38-A1A1-8F4C-13E32DBB7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BD796-950F-5900-D99C-A5DA187CD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29D623-2FD3-7C39-BB9A-0A66EB2C9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60B3D-5F50-CC30-A073-F5785BD95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67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FFC1A-D911-38AC-AC23-FD35A4C6B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7E4B8-51EC-DDC7-6FE8-41A4D176B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1F007-49C5-C8FA-45A5-099B6FE72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C691B-0257-EA71-C99E-C6278962AA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79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59263-32EB-35D0-2219-2FEC5A204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72883-64F4-4146-3617-359E5CF68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9E01F3-1759-9743-38A1-810C8B208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76C26-584A-D110-7987-E5C49ADC8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62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0D9E4-2636-E845-B926-7B96A05CC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4E4C89-362A-BE10-3607-87D5268F44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26C655-E985-BB82-828C-25330EE16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350B9-32BF-A005-95D5-2B6CB38CF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82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B17DB-29E8-B1EF-54B7-AC76B52B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E333F-75A9-9939-3F4A-5035FA4A10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33A027-D489-A496-7E20-BBED07396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39C5C-8DC4-8E3F-21A6-944C7F9F0F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78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2814A-D17B-B8BB-C4DB-267E55225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0F055C-91B1-8AD1-FBD6-6EF9BF972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BE2D7-8553-3F04-69AC-84882991C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AAAE3-418E-B6A5-80B2-AD8851909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2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C76B6-341D-D2DC-FDCA-2DEA0B9EB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B3CDB8-407E-E632-71B2-F38019DD1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31157C-DE52-1CA0-594B-3576B572A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2985D-0D1D-965A-8FAB-2D891CF04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28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33BA8-91ED-2D29-7B8B-8B085A4CB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225BD1-7D07-50CA-7AAF-BE2E2B97C2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1FAEDC-EA34-7775-819D-C5B563779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9CB9A-F0B8-7AFC-8F27-15793E4DE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73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E1499-2AC7-B074-A7E4-E32FF2A6E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4D2CC-5277-B227-6BA7-0CF7FC9D6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1145B6-D399-1EAD-6AC1-94EC330B2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33867-A890-B5DF-0D3C-B4DF99311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56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718AE-029E-D70C-A0F3-5DEE9A0FA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B8208-48D3-75F2-64C6-6BDBCED45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CBBC16-596D-D7C3-BBB0-055817F34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8414F-954A-BA0D-7713-718B02DCF6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70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18FC6-A1A6-7D2E-5B4E-444B8451B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549EE3-9D8D-17AD-45EA-88104C5E6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FD4953-9CD6-182C-1BD5-C6611EBAA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5F47D-804C-BEC0-6E5E-674B03478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41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54459-E971-5517-F7FB-E355CFD27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1A335-0B1B-E525-CB05-BDC97FF41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B42B7E-806E-3C9C-8478-C4013A0CB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D7AD5-C626-3347-FD97-15AF34407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66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89945-5E54-9F60-9A0D-89C4256C2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308EE5-3284-4E8A-2F27-723EE5D76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808E49-0A60-0C14-8CBE-4E42E1296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you think our parenting goal is?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F4D3F-48A9-936A-CE8E-52DA7A7D3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15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5E28-6254-2AF7-61F6-D27BEF530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65E5D1-CE51-638C-E831-1BE7E6990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1F7567-D7E0-51CC-FD59-01C4121E3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AC246-E02A-1E1D-9B90-5F1CF7710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59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7580C-A210-ADC0-040F-A7834DB64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C161D4-661F-8154-F963-760523FA3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2F24F7-DCBE-BAF1-616F-879AED79C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33A1C-C3A0-B0ED-9371-C52EBD033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33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964C6-1F5B-4B22-4CDA-1C1DFD479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EB4C2-6015-8E90-48B2-67FA3BE0E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0B55BE-B24A-DE62-8D52-917D5B783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E0179-E994-24ED-4774-E3504C2DBA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330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work harder if you like your boss-same applies for kids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24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637DC-537E-533F-7267-D40742A8C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7511B-82E6-A327-B1B3-73E7EC131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90B53-29A6-BBAF-0708-E142B6338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Commands take away the lead from the child, and play can stop being enjoyable if the child misbehaves.</a:t>
            </a:r>
          </a:p>
          <a:p>
            <a:pPr marL="171450" indent="-171450">
              <a:buFontTx/>
              <a:buChar char="-"/>
            </a:pPr>
            <a:r>
              <a:rPr lang="en-US" dirty="0"/>
              <a:t>Questions can take lead of conversation, suggest they are doing something wrong, take control of play, suggest you are not listening.</a:t>
            </a:r>
          </a:p>
          <a:p>
            <a:pPr marL="171450" indent="-171450">
              <a:buFontTx/>
              <a:buChar char="-"/>
            </a:pPr>
            <a:r>
              <a:rPr lang="en-US" dirty="0"/>
              <a:t>Criticism provides negative attention, suggests that disapproval, makes play less enjoyable.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77707-9784-A6E5-516C-CD8E0DB50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36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E5ED7-A3DB-AE92-39E2-DB574A0D4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5CB2E-DF17-FA56-F520-528DAB055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DE869-D4AA-540A-B4C6-63DDA40CD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B06C6-6C25-EC87-FCD5-64C35F261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649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6BB60-3D12-BA8A-A10A-52E7F3EEA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1A0708-3B04-8B39-4B7F-12FD80AEB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ED292C-B2E2-D71F-2128-76490096A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E66826"/>
                </a:solidFill>
                <a:effectLst/>
                <a:latin typeface="Helvetica" pitchFamily="2" charset="0"/>
              </a:rPr>
              <a:t>Compliments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 child on their behavior.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Labeled praises: 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More effective; lets child know </a:t>
            </a:r>
            <a:r>
              <a:rPr lang="en-US" dirty="0">
                <a:solidFill>
                  <a:srgbClr val="E66826"/>
                </a:solidFill>
                <a:effectLst/>
                <a:latin typeface="Helvetica" pitchFamily="2" charset="0"/>
              </a:rPr>
              <a:t>exactly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what you like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Behavior that is praised is more likely to be </a:t>
            </a:r>
            <a:r>
              <a:rPr lang="en-US" dirty="0">
                <a:solidFill>
                  <a:srgbClr val="E66826"/>
                </a:solidFill>
                <a:effectLst/>
                <a:latin typeface="Helvetica" pitchFamily="2" charset="0"/>
              </a:rPr>
              <a:t>repeated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Boosts child’s </a:t>
            </a:r>
            <a:r>
              <a:rPr lang="en-US" dirty="0">
                <a:solidFill>
                  <a:srgbClr val="E66826"/>
                </a:solidFill>
                <a:effectLst/>
                <a:latin typeface="Helvetica" pitchFamily="2" charset="0"/>
              </a:rPr>
              <a:t>self-esteem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F1B1D-750D-D4B8-48DD-9195D6951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493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282FA-181E-41D4-3B5A-1F496C6E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73A4B-3881-08B4-17E8-2F3F7F27C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2BB828-9695-EF4A-D8CC-316CA81F3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Allow child to </a:t>
            </a:r>
            <a:r>
              <a:rPr lang="en-US" dirty="0">
                <a:solidFill>
                  <a:srgbClr val="6C6C6C"/>
                </a:solidFill>
                <a:effectLst/>
                <a:latin typeface="Helvetica" pitchFamily="2" charset="0"/>
              </a:rPr>
              <a:t>lead conversation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Shows that you are </a:t>
            </a:r>
            <a:r>
              <a:rPr lang="en-US" dirty="0">
                <a:solidFill>
                  <a:srgbClr val="6C6C6C"/>
                </a:solidFill>
                <a:effectLst/>
                <a:latin typeface="Helvetica" pitchFamily="2" charset="0"/>
              </a:rPr>
              <a:t>listening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Shows </a:t>
            </a:r>
            <a:r>
              <a:rPr lang="en-US" dirty="0">
                <a:solidFill>
                  <a:srgbClr val="6C6C6C"/>
                </a:solidFill>
                <a:effectLst/>
                <a:latin typeface="Helvetica" pitchFamily="2" charset="0"/>
              </a:rPr>
              <a:t>acceptance and understanding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of what child</a:t>
            </a:r>
            <a:endParaRPr lang="en-US" dirty="0">
              <a:solidFill>
                <a:srgbClr val="6C6C6C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is saying</a:t>
            </a:r>
          </a:p>
          <a:p>
            <a:r>
              <a:rPr lang="en-US" dirty="0">
                <a:solidFill>
                  <a:srgbClr val="6C6C6C"/>
                </a:solidFill>
                <a:effectLst/>
                <a:latin typeface="Helvetica" pitchFamily="2" charset="0"/>
              </a:rPr>
              <a:t>Improves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and </a:t>
            </a:r>
            <a:r>
              <a:rPr lang="en-US" dirty="0">
                <a:solidFill>
                  <a:srgbClr val="6C6C6C"/>
                </a:solidFill>
                <a:effectLst/>
                <a:latin typeface="Helvetica" pitchFamily="2" charset="0"/>
              </a:rPr>
              <a:t>increases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child’s speech</a:t>
            </a:r>
            <a:endParaRPr lang="en-US" dirty="0">
              <a:solidFill>
                <a:srgbClr val="6C6C6C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3BB7C-9AF6-7B47-0476-BB4541401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11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5161-A4B2-2B66-1427-E61719F3A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D5BFB7-818D-5F8B-C490-C5A3686E3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45156E-A625-9C74-FAAD-B67E82387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Helps keep attention and comments </a:t>
            </a:r>
            <a:r>
              <a:rPr lang="en-US" dirty="0">
                <a:solidFill>
                  <a:srgbClr val="FEB709"/>
                </a:solidFill>
                <a:effectLst/>
                <a:latin typeface="Helvetica" pitchFamily="2" charset="0"/>
              </a:rPr>
              <a:t>focused on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US" dirty="0">
                <a:solidFill>
                  <a:srgbClr val="FEB709"/>
                </a:solidFill>
                <a:effectLst/>
                <a:latin typeface="Helvetica" pitchFamily="2" charset="0"/>
              </a:rPr>
              <a:t>your child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Lets your child </a:t>
            </a:r>
            <a:r>
              <a:rPr lang="en-US" dirty="0">
                <a:solidFill>
                  <a:srgbClr val="FEB709"/>
                </a:solidFill>
                <a:effectLst/>
                <a:latin typeface="Helvetica" pitchFamily="2" charset="0"/>
              </a:rPr>
              <a:t>lead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Makes play </a:t>
            </a:r>
            <a:r>
              <a:rPr lang="en-US" dirty="0">
                <a:solidFill>
                  <a:srgbClr val="FEB709"/>
                </a:solidFill>
                <a:effectLst/>
                <a:latin typeface="Helvetica" pitchFamily="2" charset="0"/>
              </a:rPr>
              <a:t>fun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for your child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Shows </a:t>
            </a:r>
            <a:r>
              <a:rPr lang="en-US" dirty="0">
                <a:solidFill>
                  <a:srgbClr val="FEB709"/>
                </a:solidFill>
                <a:effectLst/>
                <a:latin typeface="Helvetica" pitchFamily="2" charset="0"/>
              </a:rPr>
              <a:t>approval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of your child’s activity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Teaches your child how to </a:t>
            </a:r>
            <a:r>
              <a:rPr lang="en-US" dirty="0">
                <a:solidFill>
                  <a:srgbClr val="FEB709"/>
                </a:solidFill>
                <a:effectLst/>
                <a:latin typeface="Helvetica" pitchFamily="2" charset="0"/>
              </a:rPr>
              <a:t>play well with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r>
              <a:rPr lang="en-US" dirty="0">
                <a:solidFill>
                  <a:srgbClr val="FEB709"/>
                </a:solidFill>
                <a:effectLst/>
                <a:latin typeface="Helvetica" pitchFamily="2" charset="0"/>
              </a:rPr>
              <a:t>others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91E44-8A58-AD65-542F-954A38690B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897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C47B-F709-7E53-512F-19227AE3C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791EB-80CA-F856-4515-D71629053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CEFDC3-B40A-7888-A387-950C261DA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Lets child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lead the play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Shows you are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interested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and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paying attention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Models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speech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and teaches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vocabulary and concepts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Shows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approval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of child’s behavior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Helps increase child’s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attention span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and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persistence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with activity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Encourages child to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slow down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and think about their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actions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Supports development of child’s </a:t>
            </a:r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self-talk or internal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r>
              <a:rPr lang="en-US" dirty="0">
                <a:solidFill>
                  <a:srgbClr val="4B88CB"/>
                </a:solidFill>
                <a:effectLst/>
                <a:latin typeface="Helvetica" pitchFamily="2" charset="0"/>
              </a:rPr>
              <a:t>monologue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44939-5E51-315C-31B9-BA4B87379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277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9B06B-03D8-6563-9D76-0ACBA6828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FCF68-F31C-B1A2-F991-85CB458B8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BF2B06-E285-5AED-F129-E4EA9AB17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33B02-C5A4-1AD2-6FD1-0EFCF8DC65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735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9C18D-3D05-F8ED-3AAD-416D7861D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BB2C09-493F-541C-B279-D5C01BCD8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04262-4930-9D47-9CA9-32CD64F77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Increases </a:t>
            </a:r>
            <a:r>
              <a:rPr lang="en-US" dirty="0">
                <a:solidFill>
                  <a:srgbClr val="5FA037"/>
                </a:solidFill>
                <a:effectLst/>
                <a:latin typeface="Helvetica" pitchFamily="2" charset="0"/>
              </a:rPr>
              <a:t>warmth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of your play</a:t>
            </a:r>
          </a:p>
          <a:p>
            <a:pPr>
              <a:buNone/>
            </a:pPr>
            <a:r>
              <a:rPr lang="en-US" dirty="0">
                <a:solidFill>
                  <a:srgbClr val="5FA037"/>
                </a:solidFill>
                <a:effectLst/>
                <a:latin typeface="Courier New" panose="02070309020205020404" pitchFamily="49" charset="0"/>
              </a:rPr>
              <a:t>o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Makes Special Time more </a:t>
            </a:r>
            <a:r>
              <a:rPr lang="en-US" dirty="0">
                <a:solidFill>
                  <a:srgbClr val="5FA037"/>
                </a:solidFill>
                <a:effectLst/>
                <a:latin typeface="Helvetica" pitchFamily="2" charset="0"/>
              </a:rPr>
              <a:t>fun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and </a:t>
            </a:r>
            <a:r>
              <a:rPr lang="en-US" dirty="0">
                <a:solidFill>
                  <a:srgbClr val="5FA037"/>
                </a:solidFill>
                <a:effectLst/>
                <a:latin typeface="Helvetica" pitchFamily="2" charset="0"/>
              </a:rPr>
              <a:t>meaningful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for your child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C3B77-A0F7-1576-0C2D-061A8D00E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960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3C2F1-9144-51E7-D694-D1E9CF974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EECB3-0DCC-E18A-82F7-1C36D63C4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CA555-F9B2-83D6-C5D4-7F84A7965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Heiti SC Medium" pitchFamily="2" charset="-128"/>
                <a:ea typeface="Heiti SC Medium" pitchFamily="2" charset="-128"/>
              </a:rPr>
              <a:t>Children prefer negative attention over none.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7A055-0FD3-1198-F2AD-E52BA29E32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190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Things to avoid: playdoh, paint,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33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E029E-CF47-3E81-9F45-12D0D3747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005850-B027-30ED-1652-E8FEB19C3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7B5EB6-5440-FC16-B2A2-14A976608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Demonstrate to parents that they are the role model for resiliency and emotional control.</a:t>
            </a:r>
            <a:endParaRPr lang="en-US" b="0" i="0" u="none" strike="noStrike" dirty="0">
              <a:solidFill>
                <a:srgbClr val="212121"/>
              </a:solidFill>
              <a:effectLst/>
              <a:latin typeface="wf_segoe-ui_norm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7A5A8-8FFE-FEBC-484B-F805E745C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795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79F69-A1A9-FE1E-FDF8-2A0EB2EBD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43BEE0-62F2-47BF-E381-4919ECF46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9DC680-4306-0B77-D383-DA83F4257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Heiti SC Medium" pitchFamily="2" charset="-128"/>
                <a:ea typeface="Heiti SC Medium" pitchFamily="2" charset="-128"/>
              </a:rPr>
              <a:t>You</a:t>
            </a:r>
            <a:r>
              <a:rPr lang="en-US" sz="1200" dirty="0">
                <a:latin typeface="Heiti SC Medium" pitchFamily="2" charset="-128"/>
                <a:ea typeface="Heiti SC Medium" pitchFamily="2" charset="-128"/>
              </a:rPr>
              <a:t> are the best source of information and model of behavior for your children.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07162-5D39-7576-283E-E6A39F900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345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8DD96-62C4-AB5C-6429-669F95B41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8131EB-F8B6-CF53-64B3-65CE7D352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30C8E-B906-95B9-AE39-138786DF3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42D43C-1E1C-DEEC-0710-DE67B28DD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106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A2C8F-DCAE-247E-A866-6187B6C8A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166240-A3F0-3837-81A9-B5D0D32DB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B9FDB7-E365-A09B-EDBE-77F896F33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Calibri Light"/>
                <a:cs typeface="Calibri Light"/>
              </a:rPr>
              <a:t>Clinician consideration: parent coping skills and emotion regulation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CF054-3C08-5784-B326-CC7D0E8AF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765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89F78-2DAF-28AD-289A-9022F9204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02A7E1-5A54-325B-9EB3-FED25DE7C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896BB3-9926-0FD1-1BA3-386852E19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34C21-6E75-7E86-D57B-5BD997343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562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C5BA4-F76E-A714-04CC-9E87B4193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4F740-3E58-FAFE-B291-178959F9C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8C599-667E-7B88-1C0D-2B6D6C4C38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Here is an example to illustrate this concept. 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Thoughts often happen automatically – without awareness (not always conscious)</a:t>
            </a:r>
          </a:p>
          <a:p>
            <a:pPr eaLnBrk="1" hangingPunct="1"/>
            <a:r>
              <a:rPr lang="en-US" dirty="0"/>
              <a:t>	can change behavior</a:t>
            </a:r>
          </a:p>
          <a:p>
            <a:pPr eaLnBrk="1" hangingPunct="1"/>
            <a:r>
              <a:rPr lang="en-US" dirty="0"/>
              <a:t>	sometimes hard to generate new thoughts that can change our reactions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92E6D-E617-FBDA-A759-3BBFD5F467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272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4FF1F-6A45-4811-34DA-5E0521418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FA4B9-35CA-D538-D91F-DD5442398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3474F-55DE-406E-BD87-8EDCC1922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Our moods and thoughts when children misbehave can cause us to lose our cool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Instead, we need to </a:t>
            </a:r>
            <a:r>
              <a:rPr lang="en-US" b="1" dirty="0">
                <a:solidFill>
                  <a:srgbClr val="D31FA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</a:t>
            </a:r>
            <a:r>
              <a:rPr lang="en-US" dirty="0"/>
              <a:t>onsider Alternative Thoughts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Remember this example…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A19E2-39CF-55AE-8E67-8BED44343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906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3661E-F914-1139-B536-5407F8AA0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3CE08E-A347-C896-DC39-025B96DD9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9244B-BEB0-A4A6-F263-29DF70B55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E3A41-A27B-021A-F3D9-25B1BF7AD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3415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24607-001A-B87D-7E71-B1451FB5C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F8096E-141D-C168-67C6-81D630E3D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BEC84-EEF6-A74D-4803-F37116900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EAE73-D8A9-37B6-5088-B2970104A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92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BB7FA-32C3-C5AB-E0D9-FC1F4591A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E89E0E-F02A-FC81-2D13-49884D3EB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702FD6-B33A-C141-0097-C64CDA8D0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Think: “What if my minister were watching?”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FDAB5-FC90-574F-2031-BE5000BC5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226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56C8E-7DFE-1AAB-4041-7A65D61DB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4FE64F-8A2B-C4D7-BFA6-FD14E1B6C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4C5EA6-1F89-7539-6A6B-E63A2154D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A964B-40D9-37D9-771C-5F281CBE0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588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F4BB9-E337-4682-639A-FAD36259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E4D06B-FA31-994B-F60A-AE724B56F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40F35-60D5-5498-0F18-1CE2A0115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233F4-8115-AA60-B37B-64F24EC8D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205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DAD03-AFBA-CACA-B79F-C5D0B5B53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4E4A6-D860-1FF4-79D7-86D62B533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EC43F3-5946-C9AF-66D5-51B3AB2A5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9ACC4-8359-8234-9951-B95C680119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2199C6-3A04-D148-8123-57F778251FF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8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7A0CC-716B-5F58-C9AF-6107A27BD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38645-B6C4-B831-B527-DB9C0D9EB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E21FE-7C7D-7ED9-AFB6-B548875A9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84C4-EEA3-2243-8C75-1C4B64F9E855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10BFF-F04B-C8BE-B4EB-5329D9B4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7F1B9-8A79-97D3-454E-C044286F4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23E0-DA32-5740-B565-44D6309FF4E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45D0D9-AF43-FDAB-8808-BEDE39E9CC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F0C22715-67C0-ABA4-692B-AFE927A04C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8012"/>
            <a:ext cx="6312747" cy="4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31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7C85-D0DF-B92D-8DFE-AA773C592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02CB5-BBBA-5A09-51B0-0DF45FC69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0A677-7631-6D31-92B5-324711552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32B0-3130-ABA5-3D5F-29612D14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UAB Heersink School of Medicine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1AA83-251F-48B2-61D8-F789639F2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6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3509-439E-34C3-90F4-0758A992B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E4396-6267-B082-711A-0E616D46C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9EF32-6C12-5D02-C138-5E295D7E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1A45E-6833-A626-B70C-18C5F91E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36166-EEED-75DB-DC35-8CE48DFA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5662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8847-6C79-87D5-0F46-F57E5ABF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6F499-4E9F-1572-0718-1D6C21175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3EC00F-F3E4-D7D2-3370-D194F2C28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B5083-BB42-5D7D-634C-E4A9C9508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A1D82-C914-B33D-DE17-5DB52AD46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03A3A-6423-0653-55C7-C22FBD430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69727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4871-6597-DC8E-BEDD-A62AFDCE3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585F1-8A6B-A67F-2FF7-28B5A87B6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EEDBA-2710-5C5C-C108-EE29368C4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93EED6-AA31-607A-3525-C1D7494F4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E41D3D-CBC6-83D0-0351-CA592F45F3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2DE25-E70E-E000-53C6-7E7EF49C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43CB1-F564-3268-1437-B9471401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2951F2-18AF-6605-7F7E-55A83BA23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2896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14754-6018-FAB0-EF08-32A46C392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55498-16F3-2C86-BFEC-1BE4A39E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0C3B4-1623-6CCE-B79D-EB1328545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33AEA7-0DF8-0596-48B5-E2AF5867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9353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D0A20A-B165-C126-8A37-251EBC843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36FBF9-956B-7CAD-C976-5E704E085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8B43D-82C7-2297-5970-E88E07371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91239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BAB9B-1A89-6606-0BB8-8DCBA37AD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6D0CF-99B9-4F0B-6327-6A350178D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E1EB9-DC2F-86C1-CD80-64608923D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D1E12-6354-AF8D-0824-4F454FAF7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31BE4-F2E4-EA02-D4E7-C25AFBA95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973D5-4E1B-9D05-8C75-A1658813C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10277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E7233-1527-AE47-1E4E-496181AD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8EA4E2-99B9-75B5-FB37-2F6AC8E815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13814-EE60-5251-3FBC-3D08AD58A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54108-1861-947F-AB62-B85387A2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3AEA8-D311-16C2-53DC-67D1D874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DAD5E-50B3-E252-5836-9C6C919F7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04363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8B98D-6CF9-6605-F619-89804CE41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122AA-1F4A-939A-8F78-0E7BD1AB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7E0F7-AE4F-08C1-550F-BA343D93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96009-9545-0247-7D3B-2DF232ED9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EE783-4661-14BD-993D-840944B1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6584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09134E-6FCA-3BD3-4F7D-5353F39FA6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BCBCB0-2C5B-7D87-D887-B4333430D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C1DD3-BD40-AC42-ABAC-B182DB3A3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8A49F-EF8B-08C3-CBFC-81F1A543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UAB Heersink School of Medicine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C9A2B-8C8D-FC93-3D97-EEA19BDF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439025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-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016000" y="4333876"/>
            <a:ext cx="9016771" cy="1655762"/>
          </a:xfrm>
        </p:spPr>
        <p:txBody>
          <a:bodyPr lIns="0" tIns="36000" rIns="0" bIns="0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8">
            <a:extLst>
              <a:ext uri="{FF2B5EF4-FFF2-40B4-BE49-F238E27FC236}">
                <a16:creationId xmlns:a16="http://schemas.microsoft.com/office/drawing/2014/main" id="{F7849BD5-9C11-5D44-854F-7027C6FBA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8012"/>
            <a:ext cx="6312747" cy="416812"/>
          </a:xfrm>
          <a:prstGeom prst="rect">
            <a:avLst/>
          </a:prstGeom>
        </p:spPr>
      </p:pic>
      <p:pic>
        <p:nvPicPr>
          <p:cNvPr id="17" name="Graphic 10">
            <a:extLst>
              <a:ext uri="{FF2B5EF4-FFF2-40B4-BE49-F238E27FC236}">
                <a16:creationId xmlns:a16="http://schemas.microsoft.com/office/drawing/2014/main" id="{1E09CFCF-5ADD-B247-A896-6E6979ED52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80" r="5495" b="15282"/>
          <a:stretch/>
        </p:blipFill>
        <p:spPr>
          <a:xfrm>
            <a:off x="3549636" y="0"/>
            <a:ext cx="11671808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1011766" y="2553420"/>
            <a:ext cx="9021233" cy="1687212"/>
          </a:xfr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Intro Slide - Monogram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97147" y="1364473"/>
            <a:ext cx="9142060" cy="293296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</p:spTree>
    <p:extLst>
      <p:ext uri="{BB962C8B-B14F-4D97-AF65-F5344CB8AC3E}">
        <p14:creationId xmlns:p14="http://schemas.microsoft.com/office/powerpoint/2010/main" val="2010286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8">
          <p15:clr>
            <a:srgbClr val="FBAE40"/>
          </p15:clr>
        </p15:guide>
        <p15:guide id="2" orient="horz" pos="2543">
          <p15:clr>
            <a:srgbClr val="FBAE40"/>
          </p15:clr>
        </p15:guide>
        <p15:guide id="3" orient="horz" pos="587">
          <p15:clr>
            <a:srgbClr val="FBAE40"/>
          </p15:clr>
        </p15:guide>
        <p15:guide id="4" orient="horz" pos="978">
          <p15:clr>
            <a:srgbClr val="FBAE40"/>
          </p15:clr>
        </p15:guide>
        <p15:guide id="5" orient="horz" pos="2728">
          <p15:clr>
            <a:srgbClr val="FBAE40"/>
          </p15:clr>
        </p15:guide>
        <p15:guide id="6" pos="47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-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5DF7E55-8B87-B44B-840B-893B5558C8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16000" y="4333876"/>
            <a:ext cx="9017000" cy="1655762"/>
          </a:xfrm>
        </p:spPr>
        <p:txBody>
          <a:bodyPr lIns="0" tIns="36000" rIns="0" bIns="0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8">
            <a:extLst>
              <a:ext uri="{FF2B5EF4-FFF2-40B4-BE49-F238E27FC236}">
                <a16:creationId xmlns:a16="http://schemas.microsoft.com/office/drawing/2014/main" id="{F7849BD5-9C11-5D44-854F-7027C6FBA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8012"/>
            <a:ext cx="6312747" cy="416812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2526132"/>
            <a:ext cx="9017000" cy="1715669"/>
          </a:xfrm>
        </p:spPr>
        <p:txBody>
          <a:bodyPr lIns="0" tIns="3600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Intro Slide - Picture Background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97147" y="1364473"/>
            <a:ext cx="9135853" cy="293296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6A155A1-BB74-485E-B0B8-298D911F17BF}"/>
              </a:ext>
            </a:extLst>
          </p:cNvPr>
          <p:cNvSpPr txBox="1"/>
          <p:nvPr userDrawn="1"/>
        </p:nvSpPr>
        <p:spPr>
          <a:xfrm>
            <a:off x="-3" y="-426745"/>
            <a:ext cx="12192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050" dirty="0">
                <a:solidFill>
                  <a:schemeClr val="accent2"/>
                </a:solidFill>
                <a:latin typeface="+mj-lt"/>
              </a:rPr>
              <a:t>To insert a background image, right-click on the slide – select FORMAT BACKGROUND &gt; Picture or texture fill</a:t>
            </a:r>
            <a:endParaRPr lang="bg-BG" sz="105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2319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8">
          <p15:clr>
            <a:srgbClr val="FBAE40"/>
          </p15:clr>
        </p15:guide>
        <p15:guide id="2" orient="horz" pos="587">
          <p15:clr>
            <a:srgbClr val="FBAE40"/>
          </p15:clr>
        </p15:guide>
        <p15:guide id="3" pos="4740">
          <p15:clr>
            <a:srgbClr val="FBAE40"/>
          </p15:clr>
        </p15:guide>
        <p15:guide id="4" orient="horz" pos="978">
          <p15:clr>
            <a:srgbClr val="FBAE40"/>
          </p15:clr>
        </p15:guide>
        <p15:guide id="5" orient="horz" pos="2543">
          <p15:clr>
            <a:srgbClr val="FBAE40"/>
          </p15:clr>
        </p15:guide>
        <p15:guide id="6" orient="horz" pos="272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-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34" y="1645669"/>
            <a:ext cx="3285783" cy="473561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>
              <a:lnSpc>
                <a:spcPct val="100000"/>
              </a:lnSpc>
              <a:defRPr sz="1600"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633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Title and Text – Three Columns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51351" y="1645669"/>
            <a:ext cx="3285783" cy="473561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>
              <a:lnSpc>
                <a:spcPct val="100000"/>
              </a:lnSpc>
              <a:defRPr sz="1600"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72818" y="1645669"/>
            <a:ext cx="3285783" cy="473561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>
              <a:lnSpc>
                <a:spcPct val="100000"/>
              </a:lnSpc>
              <a:defRPr sz="1600"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91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4020">
          <p15:clr>
            <a:srgbClr val="FBAE40"/>
          </p15:clr>
        </p15:guide>
        <p15:guide id="3" orient="horz" pos="1033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pos="5508">
          <p15:clr>
            <a:srgbClr val="FBAE40"/>
          </p15:clr>
        </p15:guide>
        <p15:guide id="6" pos="5369">
          <p15:clr>
            <a:srgbClr val="FBAE40"/>
          </p15:clr>
        </p15:guide>
        <p15:guide id="7" pos="1805">
          <p15:clr>
            <a:srgbClr val="FBAE40"/>
          </p15:clr>
        </p15:guide>
        <p15:guide id="8" pos="2103">
          <p15:clr>
            <a:srgbClr val="FBAE40"/>
          </p15:clr>
        </p15:guide>
        <p15:guide id="9" pos="3659">
          <p15:clr>
            <a:srgbClr val="FBAE40"/>
          </p15:clr>
        </p15:guide>
        <p15:guide id="10" pos="3952">
          <p15:clr>
            <a:srgbClr val="FBAE40"/>
          </p15:clr>
        </p15:guide>
        <p15:guide id="11" orient="horz" pos="4252">
          <p15:clr>
            <a:srgbClr val="FBAE40"/>
          </p15:clr>
        </p15:guide>
        <p15:guide id="12" pos="52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-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61" y="1645670"/>
            <a:ext cx="2483999" cy="473608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lnSpc>
                <a:spcPct val="100000"/>
              </a:lnSpc>
              <a:buNone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 marL="685800" indent="0">
              <a:lnSpc>
                <a:spcPct val="100000"/>
              </a:lnSpc>
              <a:buNone/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 marL="1028700" indent="0">
              <a:lnSpc>
                <a:spcPct val="100000"/>
              </a:lnSpc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 marL="1371600" indent="0">
              <a:lnSpc>
                <a:spcPct val="100000"/>
              </a:lnSpc>
              <a:buNone/>
              <a:defRPr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Title and Text – Four Columns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416301" y="1645670"/>
            <a:ext cx="2483999" cy="473608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lnSpc>
                <a:spcPct val="100000"/>
              </a:lnSpc>
              <a:buNone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 marL="685800" indent="0">
              <a:lnSpc>
                <a:spcPct val="100000"/>
              </a:lnSpc>
              <a:buNone/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 marL="1028700" indent="0">
              <a:lnSpc>
                <a:spcPct val="100000"/>
              </a:lnSpc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 marL="1371600" indent="0">
              <a:lnSpc>
                <a:spcPct val="100000"/>
              </a:lnSpc>
              <a:buNone/>
              <a:defRPr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92851" y="1645670"/>
            <a:ext cx="2483999" cy="473608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lnSpc>
                <a:spcPct val="100000"/>
              </a:lnSpc>
              <a:buNone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 marL="685800" indent="0">
              <a:lnSpc>
                <a:spcPct val="100000"/>
              </a:lnSpc>
              <a:buNone/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 marL="1028700" indent="0">
              <a:lnSpc>
                <a:spcPct val="100000"/>
              </a:lnSpc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 marL="1371600" indent="0">
              <a:lnSpc>
                <a:spcPct val="100000"/>
              </a:lnSpc>
              <a:buNone/>
              <a:defRPr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167809" y="1645670"/>
            <a:ext cx="2483999" cy="473608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lnSpc>
                <a:spcPct val="100000"/>
              </a:lnSpc>
              <a:buNone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 marL="685800" indent="0">
              <a:lnSpc>
                <a:spcPct val="100000"/>
              </a:lnSpc>
              <a:buNone/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 marL="1028700" indent="0">
              <a:lnSpc>
                <a:spcPct val="100000"/>
              </a:lnSpc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 marL="1371600" indent="0">
              <a:lnSpc>
                <a:spcPct val="100000"/>
              </a:lnSpc>
              <a:buNone/>
              <a:defRPr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5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89">
          <p15:clr>
            <a:srgbClr val="FBAE40"/>
          </p15:clr>
        </p15:guide>
        <p15:guide id="3" orient="horz" pos="4252">
          <p15:clr>
            <a:srgbClr val="FBAE40"/>
          </p15:clr>
        </p15:guide>
        <p15:guide id="4" orient="horz" pos="4020">
          <p15:clr>
            <a:srgbClr val="FBAE40"/>
          </p15:clr>
        </p15:guide>
        <p15:guide id="5" orient="horz" pos="1032">
          <p15:clr>
            <a:srgbClr val="FBAE40"/>
          </p15:clr>
        </p15:guide>
        <p15:guide id="6" orient="horz" pos="432">
          <p15:clr>
            <a:srgbClr val="FBAE40"/>
          </p15:clr>
        </p15:guide>
        <p15:guide id="7" pos="254">
          <p15:clr>
            <a:srgbClr val="FBAE40"/>
          </p15:clr>
        </p15:guide>
        <p15:guide id="8" pos="1430">
          <p15:clr>
            <a:srgbClr val="FBAE40"/>
          </p15:clr>
        </p15:guide>
        <p15:guide id="9" pos="1614">
          <p15:clr>
            <a:srgbClr val="FBAE40"/>
          </p15:clr>
        </p15:guide>
        <p15:guide id="10" pos="2973">
          <p15:clr>
            <a:srgbClr val="FBAE40"/>
          </p15:clr>
        </p15:guide>
        <p15:guide id="11" pos="4148">
          <p15:clr>
            <a:srgbClr val="FBAE40"/>
          </p15:clr>
        </p15:guide>
        <p15:guide id="12" pos="4333">
          <p15:clr>
            <a:srgbClr val="FBAE40"/>
          </p15:clr>
        </p15:guide>
        <p15:guide id="13" pos="5369">
          <p15:clr>
            <a:srgbClr val="FBAE40"/>
          </p15:clr>
        </p15:guide>
        <p15:guide id="14" pos="5508">
          <p15:clr>
            <a:srgbClr val="FBAE40"/>
          </p15:clr>
        </p15:guide>
        <p15:guide id="15" pos="527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61" y="1645669"/>
            <a:ext cx="4979776" cy="4735611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685800" indent="-3429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 marL="971550" indent="-28575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 marL="1314450" indent="-28575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 marL="1657350" indent="-28575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4979776" cy="76854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Text with Picture right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10E64717-DA8A-9C47-B2BD-3971595353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2"/>
            <a:ext cx="6096000" cy="646611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1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36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432">
          <p15:clr>
            <a:srgbClr val="FBAE40"/>
          </p15:clr>
        </p15:guide>
        <p15:guide id="3" orient="horz" pos="1033">
          <p15:clr>
            <a:srgbClr val="FBAE40"/>
          </p15:clr>
        </p15:guide>
        <p15:guide id="5" pos="254">
          <p15:clr>
            <a:srgbClr val="FBAE40"/>
          </p15:clr>
        </p15:guide>
        <p15:guide id="6" pos="2605">
          <p15:clr>
            <a:srgbClr val="FBAE40"/>
          </p15:clr>
        </p15:guide>
        <p15:guide id="7" pos="5369">
          <p15:clr>
            <a:srgbClr val="FBAE40"/>
          </p15:clr>
        </p15:guide>
        <p15:guide id="8" orient="horz" pos="425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10E64717-DA8A-9C47-B2BD-3971595353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6096000" cy="6481884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AFCE-8EC7-084D-BB9A-53CC5797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8041" y="1652489"/>
            <a:ext cx="4979776" cy="4735611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6858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 marL="971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 marL="13144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8041" y="476721"/>
            <a:ext cx="461070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8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Text with Picture Left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1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60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33">
          <p15:clr>
            <a:srgbClr val="FBAE40"/>
          </p15:clr>
        </p15:guide>
        <p15:guide id="4" pos="5369">
          <p15:clr>
            <a:srgbClr val="FBAE40"/>
          </p15:clr>
        </p15:guide>
        <p15:guide id="5" pos="5457">
          <p15:clr>
            <a:srgbClr val="FBAE40"/>
          </p15:clr>
        </p15:guide>
        <p15:guide id="6" pos="3101">
          <p15:clr>
            <a:srgbClr val="FBAE40"/>
          </p15:clr>
        </p15:guide>
        <p15:guide id="7" orient="horz" pos="4024">
          <p15:clr>
            <a:srgbClr val="FBAE40"/>
          </p15:clr>
        </p15:guide>
        <p15:guide id="8" orient="horz" pos="4252">
          <p15:clr>
            <a:srgbClr val="FBAE40"/>
          </p15:clr>
        </p15:guide>
        <p15:guide id="9" pos="254">
          <p15:clr>
            <a:srgbClr val="FBAE40"/>
          </p15:clr>
        </p15:guide>
        <p15:guide id="10" pos="527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Mo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B2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016000" y="4333876"/>
            <a:ext cx="9016771" cy="1655762"/>
          </a:xfrm>
        </p:spPr>
        <p:txBody>
          <a:bodyPr lIns="0" tIns="36000" rIns="0" bIns="0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4" name="Graphic 8">
            <a:extLst>
              <a:ext uri="{FF2B5EF4-FFF2-40B4-BE49-F238E27FC236}">
                <a16:creationId xmlns:a16="http://schemas.microsoft.com/office/drawing/2014/main" id="{F7849BD5-9C11-5D44-854F-7027C6FBA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8012"/>
            <a:ext cx="6312747" cy="416812"/>
          </a:xfrm>
          <a:prstGeom prst="rect">
            <a:avLst/>
          </a:prstGeom>
        </p:spPr>
      </p:pic>
      <p:pic>
        <p:nvPicPr>
          <p:cNvPr id="16" name="Graphic 10">
            <a:extLst>
              <a:ext uri="{FF2B5EF4-FFF2-40B4-BE49-F238E27FC236}">
                <a16:creationId xmlns:a16="http://schemas.microsoft.com/office/drawing/2014/main" id="{1E09CFCF-5ADD-B247-A896-6E6979ED52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80" r="5495" b="15282"/>
          <a:stretch/>
        </p:blipFill>
        <p:spPr>
          <a:xfrm>
            <a:off x="3549636" y="0"/>
            <a:ext cx="11671808" cy="6858000"/>
          </a:xfrm>
          <a:prstGeom prst="rect">
            <a:avLst/>
          </a:prstGeom>
        </p:spPr>
      </p:pic>
      <p:sp>
        <p:nvSpPr>
          <p:cNvPr id="17" name="Title 21"/>
          <p:cNvSpPr>
            <a:spLocks noGrp="1"/>
          </p:cNvSpPr>
          <p:nvPr>
            <p:ph type="title" hasCustomPrompt="1"/>
          </p:nvPr>
        </p:nvSpPr>
        <p:spPr>
          <a:xfrm>
            <a:off x="1011766" y="2553420"/>
            <a:ext cx="9021233" cy="1687212"/>
          </a:xfr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Section Divider - Monogram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97147" y="1364473"/>
            <a:ext cx="9142060" cy="293296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</p:spTree>
    <p:extLst>
      <p:ext uri="{BB962C8B-B14F-4D97-AF65-F5344CB8AC3E}">
        <p14:creationId xmlns:p14="http://schemas.microsoft.com/office/powerpoint/2010/main" val="3937901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8">
          <p15:clr>
            <a:srgbClr val="FBAE40"/>
          </p15:clr>
        </p15:guide>
        <p15:guide id="2" orient="horz" pos="584">
          <p15:clr>
            <a:srgbClr val="FBAE40"/>
          </p15:clr>
        </p15:guide>
        <p15:guide id="3" orient="horz" pos="991">
          <p15:clr>
            <a:srgbClr val="FBAE40"/>
          </p15:clr>
        </p15:guide>
        <p15:guide id="4" orient="horz" pos="2550">
          <p15:clr>
            <a:srgbClr val="FBAE40"/>
          </p15:clr>
        </p15:guide>
        <p15:guide id="5" orient="horz" pos="2744">
          <p15:clr>
            <a:srgbClr val="FBAE40"/>
          </p15:clr>
        </p15:guide>
        <p15:guide id="6" pos="473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ED71B4D-8ED0-0B45-92CD-A27082105A38}"/>
              </a:ext>
            </a:extLst>
          </p:cNvPr>
          <p:cNvSpPr txBox="1"/>
          <p:nvPr userDrawn="1"/>
        </p:nvSpPr>
        <p:spPr>
          <a:xfrm>
            <a:off x="-3" y="-426745"/>
            <a:ext cx="12192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050" dirty="0">
                <a:solidFill>
                  <a:schemeClr val="accent2"/>
                </a:solidFill>
                <a:latin typeface="+mj-lt"/>
              </a:rPr>
              <a:t>To insert a background image, right-click on the slide – select FORMAT BACKGROUND &gt; Picture or texture fill</a:t>
            </a:r>
            <a:endParaRPr lang="bg-BG" sz="10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DF7E55-8B87-B44B-840B-893B5558C8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B207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16000" y="4333876"/>
            <a:ext cx="9017000" cy="1655762"/>
          </a:xfrm>
        </p:spPr>
        <p:txBody>
          <a:bodyPr lIns="0" tIns="36000" rIns="0" bIns="0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5" name="Graphic 8">
            <a:extLst>
              <a:ext uri="{FF2B5EF4-FFF2-40B4-BE49-F238E27FC236}">
                <a16:creationId xmlns:a16="http://schemas.microsoft.com/office/drawing/2014/main" id="{F7849BD5-9C11-5D44-854F-7027C6FBA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8012"/>
            <a:ext cx="6312747" cy="416812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1830599"/>
            <a:ext cx="9017000" cy="2411202"/>
          </a:xfrm>
        </p:spPr>
        <p:txBody>
          <a:bodyPr lIns="0" tIns="36000" rIns="0" bIns="0" anchor="b"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baseline="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Section Divider – Picture Background</a:t>
            </a: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97147" y="1364473"/>
            <a:ext cx="9135853" cy="293296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</p:spTree>
    <p:extLst>
      <p:ext uri="{BB962C8B-B14F-4D97-AF65-F5344CB8AC3E}">
        <p14:creationId xmlns:p14="http://schemas.microsoft.com/office/powerpoint/2010/main" val="2132391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91">
          <p15:clr>
            <a:srgbClr val="FBAE40"/>
          </p15:clr>
        </p15:guide>
        <p15:guide id="2" pos="478">
          <p15:clr>
            <a:srgbClr val="FBAE40"/>
          </p15:clr>
        </p15:guide>
        <p15:guide id="3" pos="4738">
          <p15:clr>
            <a:srgbClr val="FBAE40"/>
          </p15:clr>
        </p15:guide>
        <p15:guide id="4" orient="horz" pos="2550">
          <p15:clr>
            <a:srgbClr val="FBAE40"/>
          </p15:clr>
        </p15:guide>
        <p15:guide id="5" orient="horz" pos="275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et the Team - 2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298411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Meet the Team - 2 Profiles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97E4E-7184-234F-BA6B-9A3EECF693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03028" y="1861260"/>
            <a:ext cx="1884363" cy="190182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7A6459-A21C-1442-A11B-62DE80B252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57228" y="4099995"/>
            <a:ext cx="4375963" cy="339026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8F2CEF9-97A9-E642-94BC-55A6D7AD5B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7228" y="4498108"/>
            <a:ext cx="437596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E1B79F5-704D-5A40-86A4-06225CB87E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7228" y="4943995"/>
            <a:ext cx="4375963" cy="1102201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6C0959-CF70-2B46-A07D-8915A0E5C0A6}"/>
              </a:ext>
            </a:extLst>
          </p:cNvPr>
          <p:cNvCxnSpPr>
            <a:cxnSpLocks/>
          </p:cNvCxnSpPr>
          <p:nvPr userDrawn="1"/>
        </p:nvCxnSpPr>
        <p:spPr>
          <a:xfrm flipH="1">
            <a:off x="3043040" y="3978396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5AE08200-0919-354A-B310-E1D281B2890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04609" y="1861260"/>
            <a:ext cx="1884363" cy="190182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1B2B4F39-16C6-E841-B350-5DC46939C5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8809" y="4099995"/>
            <a:ext cx="4375963" cy="339026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0C973AA0-7B20-DF40-86C2-6C2E1095A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8809" y="4498108"/>
            <a:ext cx="437596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DD3C700E-8DCB-8A43-AE2A-44BE7DEF778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58809" y="4943995"/>
            <a:ext cx="4375963" cy="1102201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3FD2488-DB5A-8246-9846-57E401E9BA55}"/>
              </a:ext>
            </a:extLst>
          </p:cNvPr>
          <p:cNvCxnSpPr>
            <a:cxnSpLocks/>
          </p:cNvCxnSpPr>
          <p:nvPr userDrawn="1"/>
        </p:nvCxnSpPr>
        <p:spPr>
          <a:xfrm flipH="1">
            <a:off x="8144620" y="3978396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169">
          <p15:clr>
            <a:srgbClr val="FBAE40"/>
          </p15:clr>
        </p15:guide>
        <p15:guide id="3" orient="horz" pos="4252">
          <p15:clr>
            <a:srgbClr val="FBAE40"/>
          </p15:clr>
        </p15:guide>
        <p15:guide id="4" orient="horz" pos="3812">
          <p15:clr>
            <a:srgbClr val="FBAE40"/>
          </p15:clr>
        </p15:guide>
        <p15:guide id="5" pos="642">
          <p15:clr>
            <a:srgbClr val="FBAE40"/>
          </p15:clr>
        </p15:guide>
        <p15:guide id="6" pos="5120">
          <p15:clr>
            <a:srgbClr val="FBAE40"/>
          </p15:clr>
        </p15:guide>
        <p15:guide id="7" pos="2706">
          <p15:clr>
            <a:srgbClr val="FBAE40"/>
          </p15:clr>
        </p15:guide>
        <p15:guide id="8" pos="3050">
          <p15:clr>
            <a:srgbClr val="FBAE40"/>
          </p15:clr>
        </p15:guide>
        <p15:guide id="9" orient="horz" pos="432">
          <p15:clr>
            <a:srgbClr val="FBAE40"/>
          </p15:clr>
        </p15:guide>
        <p15:guide id="10" pos="5369">
          <p15:clr>
            <a:srgbClr val="FBAE40"/>
          </p15:clr>
        </p15:guide>
        <p15:guide id="11" orient="horz" pos="2507">
          <p15:clr>
            <a:srgbClr val="FBAE40"/>
          </p15:clr>
        </p15:guide>
        <p15:guide id="12" orient="horz" pos="258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et the Team - 3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2" y="476721"/>
            <a:ext cx="10610239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Meet the Team - 3 Profiles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97E4E-7184-234F-BA6B-9A3EECF693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09025" y="1861260"/>
            <a:ext cx="1884363" cy="190182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7A6459-A21C-1442-A11B-62DE80B252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8138" y="4099995"/>
            <a:ext cx="2926143" cy="339026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8F2CEF9-97A9-E642-94BC-55A6D7AD5B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8138" y="4498108"/>
            <a:ext cx="292614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E1B79F5-704D-5A40-86A4-06225CB87E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8138" y="4943995"/>
            <a:ext cx="2926143" cy="1102201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6C0959-CF70-2B46-A07D-8915A0E5C0A6}"/>
              </a:ext>
            </a:extLst>
          </p:cNvPr>
          <p:cNvCxnSpPr>
            <a:cxnSpLocks/>
          </p:cNvCxnSpPr>
          <p:nvPr userDrawn="1"/>
        </p:nvCxnSpPr>
        <p:spPr>
          <a:xfrm flipH="1">
            <a:off x="2049038" y="3978396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B018D83C-D9C2-164A-BAA0-1693A29FDD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66041" y="1861260"/>
            <a:ext cx="1884363" cy="190182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D45E3436-75BA-6C4F-A3AD-0512FCA25B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45154" y="4099995"/>
            <a:ext cx="2926143" cy="339026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6D1318F-1B29-794A-A5C4-2F28784399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45154" y="4498108"/>
            <a:ext cx="292614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BAB2693E-0F42-5943-9CDE-F764D6F16B3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45154" y="4943995"/>
            <a:ext cx="2926143" cy="1102201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3F0BD70-16B4-3E45-A3A1-01D7F662B1EF}"/>
              </a:ext>
            </a:extLst>
          </p:cNvPr>
          <p:cNvCxnSpPr>
            <a:cxnSpLocks/>
          </p:cNvCxnSpPr>
          <p:nvPr userDrawn="1"/>
        </p:nvCxnSpPr>
        <p:spPr>
          <a:xfrm flipH="1">
            <a:off x="5606054" y="3978396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3726E9E4-6602-B84C-B4B2-0A06C5C093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741345" y="1861260"/>
            <a:ext cx="1884363" cy="190182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F66B470-33A4-8C40-A0C1-FE0405F739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0458" y="4099995"/>
            <a:ext cx="2926143" cy="339026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A41CD59-4E6B-FA4F-B0A1-887D8498639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20458" y="4498108"/>
            <a:ext cx="2926143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63735AA2-BC8E-9945-91B9-5618B63B50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0458" y="4943995"/>
            <a:ext cx="2926143" cy="1102201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468785-BF21-9F4B-8797-82A8D19E9623}"/>
              </a:ext>
            </a:extLst>
          </p:cNvPr>
          <p:cNvCxnSpPr>
            <a:cxnSpLocks/>
          </p:cNvCxnSpPr>
          <p:nvPr userDrawn="1"/>
        </p:nvCxnSpPr>
        <p:spPr>
          <a:xfrm flipH="1">
            <a:off x="9181358" y="3978396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3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8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169">
          <p15:clr>
            <a:srgbClr val="FBAE40"/>
          </p15:clr>
        </p15:guide>
        <p15:guide id="3" pos="254">
          <p15:clr>
            <a:srgbClr val="FBAE40"/>
          </p15:clr>
        </p15:guide>
        <p15:guide id="4" orient="horz" pos="4252">
          <p15:clr>
            <a:srgbClr val="FBAE40"/>
          </p15:clr>
        </p15:guide>
        <p15:guide id="5" orient="horz" pos="2507">
          <p15:clr>
            <a:srgbClr val="FBAE40"/>
          </p15:clr>
        </p15:guide>
        <p15:guide id="6" orient="horz" pos="2584">
          <p15:clr>
            <a:srgbClr val="FBAE40"/>
          </p15:clr>
        </p15:guide>
        <p15:guide id="7" pos="5267">
          <p15:clr>
            <a:srgbClr val="FBAE40"/>
          </p15:clr>
        </p15:guide>
        <p15:guide id="8" pos="5369">
          <p15:clr>
            <a:srgbClr val="FBAE40"/>
          </p15:clr>
        </p15:guide>
        <p15:guide id="9" pos="3882">
          <p15:clr>
            <a:srgbClr val="FBAE40"/>
          </p15:clr>
        </p15:guide>
        <p15:guide id="10" pos="515">
          <p15:clr>
            <a:srgbClr val="FBAE40"/>
          </p15:clr>
        </p15:guide>
        <p15:guide id="11" pos="1900">
          <p15:clr>
            <a:srgbClr val="FBAE40"/>
          </p15:clr>
        </p15:guide>
        <p15:guide id="12" pos="1201">
          <p15:clr>
            <a:srgbClr val="FBAE40"/>
          </p15:clr>
        </p15:guide>
        <p15:guide id="13" pos="4581">
          <p15:clr>
            <a:srgbClr val="FBAE40"/>
          </p15:clr>
        </p15:guide>
        <p15:guide id="14" orient="horz" pos="432">
          <p15:clr>
            <a:srgbClr val="FBAE40"/>
          </p15:clr>
        </p15:guide>
        <p15:guide id="15" orient="horz" pos="381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et the Team - 5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5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Meet the Team - 5 Profiles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97E4E-7184-234F-BA6B-9A3EECF693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8163" y="1808076"/>
            <a:ext cx="1835988" cy="171125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7A6459-A21C-1442-A11B-62DE80B252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8163" y="3856239"/>
            <a:ext cx="1835988" cy="33902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8F2CEF9-97A9-E642-94BC-55A6D7AD5B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8163" y="4254352"/>
            <a:ext cx="1835988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E1B79F5-704D-5A40-86A4-06225CB87E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163" y="4700239"/>
            <a:ext cx="1835988" cy="1566749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6C0959-CF70-2B46-A07D-8915A0E5C0A6}"/>
              </a:ext>
            </a:extLst>
          </p:cNvPr>
          <p:cNvCxnSpPr>
            <a:cxnSpLocks/>
          </p:cNvCxnSpPr>
          <p:nvPr userDrawn="1"/>
        </p:nvCxnSpPr>
        <p:spPr>
          <a:xfrm flipH="1">
            <a:off x="953988" y="3734640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EF1A0F53-E7C2-F847-BBBD-4A9805F308F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59275" y="1808076"/>
            <a:ext cx="1835988" cy="171125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7B481680-9ED9-5F4B-9DBC-8AFFDE9DEE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58085" y="3856239"/>
            <a:ext cx="1835988" cy="33902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E5F11699-2468-D548-80EB-F0189B19DF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58085" y="4254352"/>
            <a:ext cx="1835988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6C57E762-522E-DD40-9331-80B0111F9C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58085" y="4700239"/>
            <a:ext cx="1835988" cy="1566749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AE1DE42-CB13-524B-A1A4-0658DBEB2E95}"/>
              </a:ext>
            </a:extLst>
          </p:cNvPr>
          <p:cNvCxnSpPr>
            <a:cxnSpLocks/>
          </p:cNvCxnSpPr>
          <p:nvPr userDrawn="1"/>
        </p:nvCxnSpPr>
        <p:spPr>
          <a:xfrm flipH="1">
            <a:off x="3273908" y="3734640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icture Placeholder 3">
            <a:extLst>
              <a:ext uri="{FF2B5EF4-FFF2-40B4-BE49-F238E27FC236}">
                <a16:creationId xmlns:a16="http://schemas.microsoft.com/office/drawing/2014/main" id="{B8145BBC-2BA8-0E41-A2B1-D82CE406F98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80387" y="1808076"/>
            <a:ext cx="1835988" cy="171125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1D174840-C8B7-DB4F-9862-1CC77E604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78006" y="3856239"/>
            <a:ext cx="1835988" cy="33902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7">
            <a:extLst>
              <a:ext uri="{FF2B5EF4-FFF2-40B4-BE49-F238E27FC236}">
                <a16:creationId xmlns:a16="http://schemas.microsoft.com/office/drawing/2014/main" id="{294F2042-0B27-4741-B017-1BD06113BEC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78006" y="4254352"/>
            <a:ext cx="1835988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28094B37-C635-4F4B-BD71-46406B02D1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78006" y="4700239"/>
            <a:ext cx="1835988" cy="1566749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4C8C11F-1C92-F24A-B4AC-D6EBEBE6E53A}"/>
              </a:ext>
            </a:extLst>
          </p:cNvPr>
          <p:cNvCxnSpPr>
            <a:cxnSpLocks/>
          </p:cNvCxnSpPr>
          <p:nvPr userDrawn="1"/>
        </p:nvCxnSpPr>
        <p:spPr>
          <a:xfrm flipH="1">
            <a:off x="5593830" y="3734640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icture Placeholder 3">
            <a:extLst>
              <a:ext uri="{FF2B5EF4-FFF2-40B4-BE49-F238E27FC236}">
                <a16:creationId xmlns:a16="http://schemas.microsoft.com/office/drawing/2014/main" id="{148B1993-955A-F849-AEC7-F4BB70CC872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501499" y="1808076"/>
            <a:ext cx="1835988" cy="171125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B7D55A6B-6006-B24D-B3C4-C24F157804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01499" y="3856239"/>
            <a:ext cx="1835988" cy="33902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7DD43118-8AE4-3840-B0F7-3D4A9DAA11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01499" y="4254352"/>
            <a:ext cx="1835988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7">
            <a:extLst>
              <a:ext uri="{FF2B5EF4-FFF2-40B4-BE49-F238E27FC236}">
                <a16:creationId xmlns:a16="http://schemas.microsoft.com/office/drawing/2014/main" id="{9527BE04-9D0E-4B4D-AD97-C40E3D8F8AC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501499" y="4700239"/>
            <a:ext cx="1835988" cy="1566749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FF92F2D-F465-0F46-948D-809D7102C224}"/>
              </a:ext>
            </a:extLst>
          </p:cNvPr>
          <p:cNvCxnSpPr>
            <a:cxnSpLocks/>
          </p:cNvCxnSpPr>
          <p:nvPr userDrawn="1"/>
        </p:nvCxnSpPr>
        <p:spPr>
          <a:xfrm flipH="1">
            <a:off x="7917324" y="3734640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icture Placeholder 3">
            <a:extLst>
              <a:ext uri="{FF2B5EF4-FFF2-40B4-BE49-F238E27FC236}">
                <a16:creationId xmlns:a16="http://schemas.microsoft.com/office/drawing/2014/main" id="{34E4767E-3447-1F41-A340-7C55E6A9F65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822613" y="1808076"/>
            <a:ext cx="1835988" cy="171125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70" name="Text Placeholder 7">
            <a:extLst>
              <a:ext uri="{FF2B5EF4-FFF2-40B4-BE49-F238E27FC236}">
                <a16:creationId xmlns:a16="http://schemas.microsoft.com/office/drawing/2014/main" id="{9D338BB9-4D26-4F44-970D-8600E8FF63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822613" y="3856239"/>
            <a:ext cx="1835988" cy="33902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6330753E-E042-CF45-95CF-2F97180FD9D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822613" y="4254352"/>
            <a:ext cx="1835988" cy="2854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="1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C2CD3CD8-8E82-4B42-A04F-CF2FC38CF99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822613" y="4700239"/>
            <a:ext cx="1835988" cy="1566749"/>
          </a:xfrm>
        </p:spPr>
        <p:txBody>
          <a:bodyPr lIns="0" tIns="0" rIns="0" bIns="0" anchor="t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520B97F-95CE-E54A-B092-ED9F885DD00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38436" y="3734640"/>
            <a:ext cx="1004341" cy="0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3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39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2355">
          <p15:clr>
            <a:srgbClr val="FBAE40"/>
          </p15:clr>
        </p15:guide>
        <p15:guide id="3" orient="horz" pos="2431">
          <p15:clr>
            <a:srgbClr val="FBAE40"/>
          </p15:clr>
        </p15:guide>
        <p15:guide id="4" orient="horz" pos="3947">
          <p15:clr>
            <a:srgbClr val="FBAE40"/>
          </p15:clr>
        </p15:guide>
        <p15:guide id="5" orient="horz" pos="4252">
          <p15:clr>
            <a:srgbClr val="FBAE40"/>
          </p15:clr>
        </p15:guide>
        <p15:guide id="6" orient="horz" pos="1135">
          <p15:clr>
            <a:srgbClr val="FBAE40"/>
          </p15:clr>
        </p15:guide>
        <p15:guide id="7" pos="254">
          <p15:clr>
            <a:srgbClr val="FBAE40"/>
          </p15:clr>
        </p15:guide>
        <p15:guide id="8" pos="5508">
          <p15:clr>
            <a:srgbClr val="FBAE40"/>
          </p15:clr>
        </p15:guide>
        <p15:guide id="9" pos="5369">
          <p15:clr>
            <a:srgbClr val="FBAE40"/>
          </p15:clr>
        </p15:guide>
        <p15:guide id="10" pos="4638">
          <p15:clr>
            <a:srgbClr val="FBAE40"/>
          </p15:clr>
        </p15:guide>
        <p15:guide id="11" pos="1124">
          <p15:clr>
            <a:srgbClr val="FBAE40"/>
          </p15:clr>
        </p15:guide>
        <p15:guide id="12" pos="1353">
          <p15:clr>
            <a:srgbClr val="FBAE40"/>
          </p15:clr>
        </p15:guide>
        <p15:guide id="13" pos="2217">
          <p15:clr>
            <a:srgbClr val="FBAE40"/>
          </p15:clr>
        </p15:guide>
        <p15:guide id="14" pos="2446">
          <p15:clr>
            <a:srgbClr val="FBAE40"/>
          </p15:clr>
        </p15:guide>
        <p15:guide id="15" pos="3317">
          <p15:clr>
            <a:srgbClr val="FBAE40"/>
          </p15:clr>
        </p15:guide>
        <p15:guide id="16" pos="3545">
          <p15:clr>
            <a:srgbClr val="FBAE40"/>
          </p15:clr>
        </p15:guide>
        <p15:guide id="17" pos="4409">
          <p15:clr>
            <a:srgbClr val="FBAE40"/>
          </p15:clr>
        </p15:guide>
        <p15:guide id="18" pos="5279">
          <p15:clr>
            <a:srgbClr val="FBAE40"/>
          </p15:clr>
        </p15:guide>
        <p15:guide id="19" orient="horz" pos="43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Table –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Text and Table – Option 1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6BF1EF8E-DA0B-704D-8521-ABAD7DBCCC9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36361" y="1640541"/>
            <a:ext cx="6897785" cy="4360208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Table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85957F-ACA5-D748-A069-E71676AF8C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69085" y="1645670"/>
            <a:ext cx="3867331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1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26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80">
          <p15:clr>
            <a:srgbClr val="FBAE40"/>
          </p15:clr>
        </p15:guide>
        <p15:guide id="2" orient="horz" pos="1033">
          <p15:clr>
            <a:srgbClr val="FBAE40"/>
          </p15:clr>
        </p15:guide>
        <p15:guide id="3" orient="horz" pos="4252">
          <p15:clr>
            <a:srgbClr val="FBAE40"/>
          </p15:clr>
        </p15:guide>
        <p15:guide id="4" pos="254">
          <p15:clr>
            <a:srgbClr val="FBAE40"/>
          </p15:clr>
        </p15:guide>
        <p15:guide id="5" pos="5369">
          <p15:clr>
            <a:srgbClr val="FBAE40"/>
          </p15:clr>
        </p15:guide>
        <p15:guide id="6" pos="5508">
          <p15:clr>
            <a:srgbClr val="FBAE40"/>
          </p15:clr>
        </p15:guide>
        <p15:guide id="7" pos="5279">
          <p15:clr>
            <a:srgbClr val="FBAE40"/>
          </p15:clr>
        </p15:guide>
        <p15:guide id="8" pos="3513">
          <p15:clr>
            <a:srgbClr val="FBAE40"/>
          </p15:clr>
        </p15:guide>
        <p15:guide id="9" pos="3678">
          <p15:clr>
            <a:srgbClr val="FBAE40"/>
          </p15:clr>
        </p15:guide>
        <p15:guide id="10" orient="horz" pos="43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Text and Table – Option 2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6BF1EF8E-DA0B-704D-8521-ABAD7DBCCC9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754075" y="1645670"/>
            <a:ext cx="6868771" cy="4351336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Table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E85957F-ACA5-D748-A069-E71676AF8C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1103" y="1639888"/>
            <a:ext cx="3867331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1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95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3">
          <p15:clr>
            <a:srgbClr val="FBAE40"/>
          </p15:clr>
        </p15:guide>
        <p15:guide id="2" pos="5369">
          <p15:clr>
            <a:srgbClr val="FBAE40"/>
          </p15:clr>
        </p15:guide>
        <p15:guide id="3" orient="horz" pos="4252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778">
          <p15:clr>
            <a:srgbClr val="FBAE40"/>
          </p15:clr>
        </p15:guide>
        <p15:guide id="6" pos="254">
          <p15:clr>
            <a:srgbClr val="FBAE40"/>
          </p15:clr>
        </p15:guide>
        <p15:guide id="7" pos="2078">
          <p15:clr>
            <a:srgbClr val="FBAE40"/>
          </p15:clr>
        </p15:guide>
        <p15:guide id="8" pos="2249">
          <p15:clr>
            <a:srgbClr val="FBAE40"/>
          </p15:clr>
        </p15:guide>
        <p15:guide id="9" pos="5279">
          <p15:clr>
            <a:srgbClr val="FBAE40"/>
          </p15:clr>
        </p15:guide>
        <p15:guide id="10" pos="548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Table –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Text and Table – Option 3</a:t>
            </a:r>
          </a:p>
        </p:txBody>
      </p:sp>
      <p:sp>
        <p:nvSpPr>
          <p:cNvPr id="16" name="Table Placeholder 2">
            <a:extLst>
              <a:ext uri="{FF2B5EF4-FFF2-40B4-BE49-F238E27FC236}">
                <a16:creationId xmlns:a16="http://schemas.microsoft.com/office/drawing/2014/main" id="{6BF1EF8E-DA0B-704D-8521-ABAD7DBCCC90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4776509" y="1645670"/>
            <a:ext cx="3877795" cy="435133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Table</a:t>
            </a:r>
          </a:p>
        </p:txBody>
      </p:sp>
      <p:sp>
        <p:nvSpPr>
          <p:cNvPr id="17" name="Table Placeholder 2">
            <a:extLst>
              <a:ext uri="{FF2B5EF4-FFF2-40B4-BE49-F238E27FC236}">
                <a16:creationId xmlns:a16="http://schemas.microsoft.com/office/drawing/2014/main" id="{6BF1EF8E-DA0B-704D-8521-ABAD7DBCCC9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32581" y="1645670"/>
            <a:ext cx="3877795" cy="435133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Table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E85957F-ACA5-D748-A069-E71676AF8C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20437" y="1639888"/>
            <a:ext cx="2638163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Proxima Nova" charset="0"/>
                <a:ea typeface="Proxima Nova" charset="0"/>
                <a:cs typeface="Proxima Nova" charset="0"/>
              </a:defRPr>
            </a:lvl4pPr>
            <a:lvl5pPr>
              <a:lnSpc>
                <a:spcPct val="100000"/>
              </a:lnSpc>
              <a:buClr>
                <a:srgbClr val="006241"/>
              </a:buClr>
              <a:defRPr sz="1600"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4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6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4252">
          <p15:clr>
            <a:srgbClr val="FBAE40"/>
          </p15:clr>
        </p15:guide>
        <p15:guide id="3" orient="horz" pos="432">
          <p15:clr>
            <a:srgbClr val="FBAE40"/>
          </p15:clr>
        </p15:guide>
        <p15:guide id="4" orient="horz" pos="3778">
          <p15:clr>
            <a:srgbClr val="FBAE40"/>
          </p15:clr>
        </p15:guide>
        <p15:guide id="5" orient="horz" pos="1033">
          <p15:clr>
            <a:srgbClr val="FBAE40"/>
          </p15:clr>
        </p15:guide>
        <p15:guide id="6" pos="5369">
          <p15:clr>
            <a:srgbClr val="FBAE40"/>
          </p15:clr>
        </p15:guide>
        <p15:guide id="7" pos="5279">
          <p15:clr>
            <a:srgbClr val="FBAE40"/>
          </p15:clr>
        </p15:guide>
        <p15:guide id="8" pos="5508">
          <p15:clr>
            <a:srgbClr val="FBAE40"/>
          </p15:clr>
        </p15:guide>
        <p15:guide id="9" pos="2084">
          <p15:clr>
            <a:srgbClr val="FBAE40"/>
          </p15:clr>
        </p15:guide>
        <p15:guide id="10" pos="2261">
          <p15:clr>
            <a:srgbClr val="FBAE40"/>
          </p15:clr>
        </p15:guide>
        <p15:guide id="11" pos="4091">
          <p15:clr>
            <a:srgbClr val="FBAE40"/>
          </p15:clr>
        </p15:guide>
        <p15:guide id="12" pos="426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with Text –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5C999E9-9675-E748-9B2F-5EC3E280027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32580" y="1645671"/>
            <a:ext cx="6901565" cy="4351337"/>
          </a:xfrm>
        </p:spPr>
        <p:txBody>
          <a:bodyPr>
            <a:normAutofit/>
          </a:bodyPr>
          <a:lstStyle>
            <a:lvl1pPr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580" y="474010"/>
            <a:ext cx="10640245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Chart with Text – Option 1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E85957F-ACA5-D748-A069-E71676AF8C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78516" y="1639888"/>
            <a:ext cx="3867331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48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69">
          <p15:clr>
            <a:srgbClr val="FBAE40"/>
          </p15:clr>
        </p15:guide>
        <p15:guide id="2" orient="horz" pos="4252">
          <p15:clr>
            <a:srgbClr val="FBAE40"/>
          </p15:clr>
        </p15:guide>
        <p15:guide id="3" pos="254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pos="5279">
          <p15:clr>
            <a:srgbClr val="FBAE40"/>
          </p15:clr>
        </p15:guide>
        <p15:guide id="6" pos="5508">
          <p15:clr>
            <a:srgbClr val="FBAE40"/>
          </p15:clr>
        </p15:guide>
        <p15:guide id="7" pos="3513">
          <p15:clr>
            <a:srgbClr val="FBAE40"/>
          </p15:clr>
        </p15:guide>
        <p15:guide id="8" pos="3678">
          <p15:clr>
            <a:srgbClr val="FBAE40"/>
          </p15:clr>
        </p15:guide>
        <p15:guide id="9" orient="horz" pos="1033">
          <p15:clr>
            <a:srgbClr val="FBAE40"/>
          </p15:clr>
        </p15:guide>
        <p15:guide id="10" orient="horz" pos="377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with Text –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96E531A0-92C3-364A-A62C-092C6DA655C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754075" y="1645671"/>
            <a:ext cx="6901565" cy="4351337"/>
          </a:xfrm>
        </p:spPr>
        <p:txBody>
          <a:bodyPr>
            <a:normAutofit/>
          </a:bodyPr>
          <a:lstStyle>
            <a:lvl1pPr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580" y="474010"/>
            <a:ext cx="10640245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Chart with Text – Option 2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E85957F-ACA5-D748-A069-E71676AF8C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1103" y="1639888"/>
            <a:ext cx="3867331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4pPr>
            <a:lvl5pPr>
              <a:lnSpc>
                <a:spcPct val="100000"/>
              </a:lnSpc>
              <a:buClr>
                <a:srgbClr val="006241"/>
              </a:buClr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45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4252">
          <p15:clr>
            <a:srgbClr val="FBAE40"/>
          </p15:clr>
        </p15:guide>
        <p15:guide id="3" pos="5279">
          <p15:clr>
            <a:srgbClr val="FBAE40"/>
          </p15:clr>
        </p15:guide>
        <p15:guide id="4" pos="5369">
          <p15:clr>
            <a:srgbClr val="FBAE40"/>
          </p15:clr>
        </p15:guide>
        <p15:guide id="5" pos="5508">
          <p15:clr>
            <a:srgbClr val="FBAE40"/>
          </p15:clr>
        </p15:guide>
        <p15:guide id="6" orient="horz" pos="3778">
          <p15:clr>
            <a:srgbClr val="FBAE40"/>
          </p15:clr>
        </p15:guide>
        <p15:guide id="7" orient="horz" pos="1033">
          <p15:clr>
            <a:srgbClr val="FBAE40"/>
          </p15:clr>
        </p15:guide>
        <p15:guide id="8" orient="horz" pos="432">
          <p15:clr>
            <a:srgbClr val="FBAE40"/>
          </p15:clr>
        </p15:guide>
        <p15:guide id="9" pos="2078">
          <p15:clr>
            <a:srgbClr val="FBAE40"/>
          </p15:clr>
        </p15:guide>
        <p15:guide id="10" pos="224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with Text –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5C999E9-9675-E748-9B2F-5EC3E280027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32581" y="1645671"/>
            <a:ext cx="3877796" cy="4351337"/>
          </a:xfrm>
        </p:spPr>
        <p:txBody>
          <a:bodyPr>
            <a:normAutofit/>
          </a:bodyPr>
          <a:lstStyle>
            <a:lvl1pPr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374F2BC2-8C3A-6249-AB96-BD5ED2EEC092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776509" y="1645671"/>
            <a:ext cx="3877796" cy="4351337"/>
          </a:xfrm>
        </p:spPr>
        <p:txBody>
          <a:bodyPr>
            <a:normAutofit/>
          </a:bodyPr>
          <a:lstStyle>
            <a:lvl1pPr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580" y="474010"/>
            <a:ext cx="10640245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Chart with Text – Option 3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E85957F-ACA5-D748-A069-E71676AF8C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20437" y="1639888"/>
            <a:ext cx="2638163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006241"/>
              </a:buClr>
              <a:defRPr sz="24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>
              <a:lnSpc>
                <a:spcPct val="100000"/>
              </a:lnSpc>
              <a:buClr>
                <a:srgbClr val="006241"/>
              </a:buClr>
              <a:defRPr sz="20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2pPr>
            <a:lvl3pPr>
              <a:lnSpc>
                <a:spcPct val="100000"/>
              </a:lnSpc>
              <a:buClr>
                <a:srgbClr val="006241"/>
              </a:buClr>
              <a:defRPr sz="18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3pPr>
            <a:lvl4pPr>
              <a:lnSpc>
                <a:spcPct val="100000"/>
              </a:lnSpc>
              <a:buClr>
                <a:srgbClr val="006241"/>
              </a:buClr>
              <a:defRPr sz="1600">
                <a:latin typeface="Proxima Nova" charset="0"/>
                <a:ea typeface="Proxima Nova" charset="0"/>
                <a:cs typeface="Proxima Nova" charset="0"/>
              </a:defRPr>
            </a:lvl4pPr>
            <a:lvl5pPr>
              <a:lnSpc>
                <a:spcPct val="100000"/>
              </a:lnSpc>
              <a:buClr>
                <a:srgbClr val="006241"/>
              </a:buClr>
              <a:defRPr sz="1600">
                <a:latin typeface="Proxima Nova" charset="0"/>
                <a:ea typeface="Proxima Nova" charset="0"/>
                <a:cs typeface="Proxima Nov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85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4252">
          <p15:clr>
            <a:srgbClr val="FBAE40"/>
          </p15:clr>
        </p15:guide>
        <p15:guide id="3" pos="5369">
          <p15:clr>
            <a:srgbClr val="FBAE40"/>
          </p15:clr>
        </p15:guide>
        <p15:guide id="4" pos="5279">
          <p15:clr>
            <a:srgbClr val="FBAE40"/>
          </p15:clr>
        </p15:guide>
        <p15:guide id="5" pos="5508">
          <p15:clr>
            <a:srgbClr val="FBAE40"/>
          </p15:clr>
        </p15:guide>
        <p15:guide id="6" orient="horz" pos="3778">
          <p15:clr>
            <a:srgbClr val="FBAE40"/>
          </p15:clr>
        </p15:guide>
        <p15:guide id="7" orient="horz" pos="1033">
          <p15:clr>
            <a:srgbClr val="FBAE40"/>
          </p15:clr>
        </p15:guide>
        <p15:guide id="8" orient="horz" pos="432">
          <p15:clr>
            <a:srgbClr val="FBAE40"/>
          </p15:clr>
        </p15:guide>
        <p15:guide id="9" pos="2084">
          <p15:clr>
            <a:srgbClr val="FBAE40"/>
          </p15:clr>
        </p15:guide>
        <p15:guide id="10" pos="2255">
          <p15:clr>
            <a:srgbClr val="FBAE40"/>
          </p15:clr>
        </p15:guide>
        <p15:guide id="11" pos="4091">
          <p15:clr>
            <a:srgbClr val="FBAE40"/>
          </p15:clr>
        </p15:guide>
        <p15:guide id="12" pos="426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EST 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9259723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PEST Analysis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B89F8E2-B64D-AC49-A8DD-AF613312C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28086" y="1882464"/>
            <a:ext cx="8327553" cy="768544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6601CF6-624C-4A4E-B63C-0AB8AD4B0D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7927" y="1887425"/>
            <a:ext cx="2432408" cy="768545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="1" i="0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6B470C7-D692-C244-8ADA-5E6292A32A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7927" y="3031843"/>
            <a:ext cx="2432408" cy="768545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="1" i="0">
                <a:solidFill>
                  <a:srgbClr val="70B20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F46D524-4125-844F-9646-96AC9FC2EEE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7927" y="4176261"/>
            <a:ext cx="2432408" cy="768545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="1" i="0">
                <a:solidFill>
                  <a:schemeClr val="accent4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369B9DF6-3D13-AC41-AF63-DFE2388300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6360" y="5320680"/>
            <a:ext cx="2432408" cy="768545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="1" i="0">
                <a:solidFill>
                  <a:srgbClr val="AA9667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64D14FE-F0EC-9E45-8211-8AECE22E1CC0}"/>
              </a:ext>
            </a:extLst>
          </p:cNvPr>
          <p:cNvCxnSpPr>
            <a:cxnSpLocks/>
          </p:cNvCxnSpPr>
          <p:nvPr userDrawn="1"/>
        </p:nvCxnSpPr>
        <p:spPr>
          <a:xfrm flipH="1">
            <a:off x="557927" y="2847664"/>
            <a:ext cx="11097712" cy="0"/>
          </a:xfrm>
          <a:prstGeom prst="line">
            <a:avLst/>
          </a:prstGeom>
          <a:ln w="12700">
            <a:solidFill>
              <a:srgbClr val="0062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E01AE01-0A53-D74B-8BE4-E6490CE5C583}"/>
              </a:ext>
            </a:extLst>
          </p:cNvPr>
          <p:cNvCxnSpPr>
            <a:cxnSpLocks/>
          </p:cNvCxnSpPr>
          <p:nvPr userDrawn="1"/>
        </p:nvCxnSpPr>
        <p:spPr>
          <a:xfrm flipH="1">
            <a:off x="557927" y="3999957"/>
            <a:ext cx="11097712" cy="0"/>
          </a:xfrm>
          <a:prstGeom prst="line">
            <a:avLst/>
          </a:prstGeom>
          <a:ln w="12700">
            <a:solidFill>
              <a:srgbClr val="0062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8A5501F-60A1-6745-A84A-F8EC2892729A}"/>
              </a:ext>
            </a:extLst>
          </p:cNvPr>
          <p:cNvCxnSpPr>
            <a:cxnSpLocks/>
          </p:cNvCxnSpPr>
          <p:nvPr userDrawn="1"/>
        </p:nvCxnSpPr>
        <p:spPr>
          <a:xfrm flipH="1">
            <a:off x="557927" y="5137381"/>
            <a:ext cx="11097712" cy="0"/>
          </a:xfrm>
          <a:prstGeom prst="line">
            <a:avLst/>
          </a:prstGeom>
          <a:ln w="12700">
            <a:solidFill>
              <a:srgbClr val="0062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3455D8F-754F-F744-9774-4115CF132E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28086" y="3034757"/>
            <a:ext cx="8327553" cy="768544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2C42B7F4-16A0-EB4B-9A61-205EEA8D87D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28086" y="4179906"/>
            <a:ext cx="8327553" cy="768544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B5CE8B1B-51DA-AE48-ADBD-6D16542AE6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28086" y="5329959"/>
            <a:ext cx="8327553" cy="768544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30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50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79">
          <p15:clr>
            <a:srgbClr val="FBAE40"/>
          </p15:clr>
        </p15:guide>
        <p15:guide id="2" orient="horz" pos="3837">
          <p15:clr>
            <a:srgbClr val="FBAE40"/>
          </p15:clr>
        </p15:guide>
        <p15:guide id="3" pos="5369">
          <p15:clr>
            <a:srgbClr val="FBAE40"/>
          </p15:clr>
        </p15:guide>
        <p15:guide id="4" pos="254">
          <p15:clr>
            <a:srgbClr val="FBAE40"/>
          </p15:clr>
        </p15:guide>
        <p15:guide id="5" pos="1410">
          <p15:clr>
            <a:srgbClr val="FBAE40"/>
          </p15:clr>
        </p15:guide>
        <p15:guide id="6" pos="1569">
          <p15:clr>
            <a:srgbClr val="FBAE40"/>
          </p15:clr>
        </p15:guide>
        <p15:guide id="7" pos="5508">
          <p15:clr>
            <a:srgbClr val="FBAE40"/>
          </p15:clr>
        </p15:guide>
        <p15:guide id="8" orient="horz" pos="3354">
          <p15:clr>
            <a:srgbClr val="FBAE40"/>
          </p15:clr>
        </p15:guide>
        <p15:guide id="9" orient="horz" pos="3117">
          <p15:clr>
            <a:srgbClr val="FBAE40"/>
          </p15:clr>
        </p15:guide>
        <p15:guide id="10" orient="horz" pos="2634">
          <p15:clr>
            <a:srgbClr val="FBAE40"/>
          </p15:clr>
        </p15:guide>
        <p15:guide id="11" orient="horz" pos="2397">
          <p15:clr>
            <a:srgbClr val="FBAE40"/>
          </p15:clr>
        </p15:guide>
        <p15:guide id="12" orient="horz" pos="1906">
          <p15:clr>
            <a:srgbClr val="FBAE40"/>
          </p15:clr>
        </p15:guide>
        <p15:guide id="13" orient="horz" pos="1677">
          <p15:clr>
            <a:srgbClr val="FBAE40"/>
          </p15:clr>
        </p15:guide>
        <p15:guide id="14" orient="horz" pos="1186">
          <p15:clr>
            <a:srgbClr val="FBAE40"/>
          </p15:clr>
        </p15:guide>
        <p15:guide id="15" orient="horz" pos="432">
          <p15:clr>
            <a:srgbClr val="FBAE40"/>
          </p15:clr>
        </p15:guide>
        <p15:guide id="16" orient="horz" pos="425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ant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66186C-701A-BC45-AC88-392EAFC5BB8F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817758" y="1531933"/>
          <a:ext cx="10837889" cy="4669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5105">
                  <a:extLst>
                    <a:ext uri="{9D8B030D-6E8A-4147-A177-3AD203B41FA5}">
                      <a16:colId xmlns:a16="http://schemas.microsoft.com/office/drawing/2014/main" val="598104309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4168066833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1004100599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2411855810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1635482544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1339005217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1040595637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1495738028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2839960209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3918524498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3569936324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2110722687"/>
                    </a:ext>
                  </a:extLst>
                </a:gridCol>
                <a:gridCol w="816899">
                  <a:extLst>
                    <a:ext uri="{9D8B030D-6E8A-4147-A177-3AD203B41FA5}">
                      <a16:colId xmlns:a16="http://schemas.microsoft.com/office/drawing/2014/main" val="2450500902"/>
                    </a:ext>
                  </a:extLst>
                </a:gridCol>
              </a:tblGrid>
              <a:tr h="618332"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Mar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Jul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Sep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Proxima Nova Rg" panose="02000506030000020004" pitchFamily="50" charset="0"/>
                        </a:rPr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5971151"/>
                  </a:ext>
                </a:extLst>
              </a:tr>
              <a:tr h="4051430"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Proxima Nova Rg" panose="0200050603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524781"/>
                  </a:ext>
                </a:extLst>
              </a:tr>
            </a:tbl>
          </a:graphicData>
        </a:graphic>
      </p:graphicFrame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1E18BAE-9E2F-A544-8C18-ABE725352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0" y="495867"/>
            <a:ext cx="10638053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chemeClr val="accent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Gantt Chart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1884DB4-8724-2444-AC73-01BDA7C1B2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359" y="2009908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AD305F03-5586-5E4F-81F2-236A9DB36AD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081562" y="3057176"/>
            <a:ext cx="3910361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F4DB0538-1629-4B42-A56E-318B4C7952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6359" y="2531360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075659CF-3622-2743-851F-8923DB01AF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89035" y="3579402"/>
            <a:ext cx="2988527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4B7ABE6A-4FF3-9543-84D7-72D8B9B04E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6359" y="3052812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CE93C9B-BDFA-DA48-9722-93E7AC19B47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60029" y="4107363"/>
            <a:ext cx="7036264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87FE31FF-EFEA-774A-B412-A17BCCF5651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6359" y="3574264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C06182F5-CA73-9548-8C9E-778C0D79C29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22381" y="4617168"/>
            <a:ext cx="4832196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DE7B252-5204-C54B-B2AB-728EAAD2879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6359" y="4095716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36352348-FB9A-0C4E-AC97-1B51444891A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081562" y="5138620"/>
            <a:ext cx="5332965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68E1BFD4-3A5E-8641-9D2F-00409E3793B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6359" y="5660073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6AA6E42-ABF6-0042-B39E-9D863B855B5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01737" y="5660073"/>
            <a:ext cx="6452837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A47D090-BD26-A34F-A587-274164E562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36359" y="4617168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6E947712-F350-C94B-A96E-F9EF11B0DCA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36359" y="5138620"/>
            <a:ext cx="711200" cy="256734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="1">
                <a:solidFill>
                  <a:srgbClr val="00624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Task 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55B41E2F-B664-B64E-A6F2-0F2A19DCC05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419706" y="2544220"/>
            <a:ext cx="5657387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E61344E7-7C91-2348-832A-A007EEA0A35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868359" y="2016694"/>
            <a:ext cx="4277293" cy="256734"/>
          </a:xfrm>
          <a:solidFill>
            <a:srgbClr val="0062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30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59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4252">
          <p15:clr>
            <a:srgbClr val="FBAE40"/>
          </p15:clr>
        </p15:guide>
        <p15:guide id="3" pos="5369">
          <p15:clr>
            <a:srgbClr val="FBAE40"/>
          </p15:clr>
        </p15:guide>
        <p15:guide id="4" pos="5279">
          <p15:clr>
            <a:srgbClr val="FBAE40"/>
          </p15:clr>
        </p15:guide>
        <p15:guide id="5" pos="5508">
          <p15:clr>
            <a:srgbClr val="FBAE40"/>
          </p15:clr>
        </p15:guide>
        <p15:guide id="6" orient="horz" pos="3905">
          <p15:clr>
            <a:srgbClr val="FBAE40"/>
          </p15:clr>
        </p15:guide>
        <p15:guide id="7" orient="horz" pos="966">
          <p15:clr>
            <a:srgbClr val="FBAE40"/>
          </p15:clr>
        </p15:guide>
        <p15:guide id="8" pos="591">
          <p15:clr>
            <a:srgbClr val="FBAE40"/>
          </p15:clr>
        </p15:guide>
        <p15:guide id="9" orient="horz" pos="4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ts - 4 Rel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542926" y="1665288"/>
            <a:ext cx="5631649" cy="2052000"/>
            <a:chOff x="542925" y="1665288"/>
            <a:chExt cx="5758291" cy="2170112"/>
          </a:xfrm>
        </p:grpSpPr>
        <p:sp>
          <p:nvSpPr>
            <p:cNvPr id="4" name="Rectangle 3"/>
            <p:cNvSpPr/>
            <p:nvPr/>
          </p:nvSpPr>
          <p:spPr>
            <a:xfrm>
              <a:off x="542925" y="1665288"/>
              <a:ext cx="5553075" cy="21701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  <p:sp>
          <p:nvSpPr>
            <p:cNvPr id="5" name="Triangle 4"/>
            <p:cNvSpPr/>
            <p:nvPr/>
          </p:nvSpPr>
          <p:spPr>
            <a:xfrm rot="5400000">
              <a:off x="6059966" y="1923372"/>
              <a:ext cx="266505" cy="21599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</p:grpSp>
      <p:grpSp>
        <p:nvGrpSpPr>
          <p:cNvPr id="6" name="Group 5"/>
          <p:cNvGrpSpPr/>
          <p:nvPr userDrawn="1"/>
        </p:nvGrpSpPr>
        <p:grpSpPr>
          <a:xfrm>
            <a:off x="6227653" y="1665288"/>
            <a:ext cx="5430947" cy="2247806"/>
            <a:chOff x="6227654" y="1665288"/>
            <a:chExt cx="5430946" cy="2369060"/>
          </a:xfrm>
        </p:grpSpPr>
        <p:sp>
          <p:nvSpPr>
            <p:cNvPr id="7" name="Rectangle 6"/>
            <p:cNvSpPr/>
            <p:nvPr/>
          </p:nvSpPr>
          <p:spPr>
            <a:xfrm>
              <a:off x="6227654" y="1665288"/>
              <a:ext cx="5430946" cy="21701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  <p:sp>
          <p:nvSpPr>
            <p:cNvPr id="8" name="Triangle 7"/>
            <p:cNvSpPr/>
            <p:nvPr/>
          </p:nvSpPr>
          <p:spPr>
            <a:xfrm rot="10800000">
              <a:off x="11157494" y="3818354"/>
              <a:ext cx="250553" cy="21599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</p:grpSp>
      <p:grpSp>
        <p:nvGrpSpPr>
          <p:cNvPr id="9" name="Group 8"/>
          <p:cNvGrpSpPr/>
          <p:nvPr userDrawn="1"/>
        </p:nvGrpSpPr>
        <p:grpSpPr>
          <a:xfrm rot="10800000">
            <a:off x="542925" y="3749587"/>
            <a:ext cx="5430947" cy="2287958"/>
            <a:chOff x="6227654" y="1665288"/>
            <a:chExt cx="5430946" cy="2369060"/>
          </a:xfrm>
          <a:solidFill>
            <a:schemeClr val="accent5"/>
          </a:solidFill>
        </p:grpSpPr>
        <p:sp>
          <p:nvSpPr>
            <p:cNvPr id="10" name="Rectangle 9"/>
            <p:cNvSpPr/>
            <p:nvPr/>
          </p:nvSpPr>
          <p:spPr>
            <a:xfrm>
              <a:off x="6227654" y="1665288"/>
              <a:ext cx="5430946" cy="21701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  <p:sp>
          <p:nvSpPr>
            <p:cNvPr id="11" name="Triangle 10"/>
            <p:cNvSpPr/>
            <p:nvPr/>
          </p:nvSpPr>
          <p:spPr>
            <a:xfrm rot="10800000">
              <a:off x="11157494" y="3818354"/>
              <a:ext cx="250553" cy="21599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</p:grpSp>
      <p:grpSp>
        <p:nvGrpSpPr>
          <p:cNvPr id="12" name="Group 11"/>
          <p:cNvGrpSpPr/>
          <p:nvPr userDrawn="1"/>
        </p:nvGrpSpPr>
        <p:grpSpPr>
          <a:xfrm rot="10800000">
            <a:off x="6030962" y="3939990"/>
            <a:ext cx="5627639" cy="2097557"/>
            <a:chOff x="542925" y="1665288"/>
            <a:chExt cx="5754191" cy="2170112"/>
          </a:xfrm>
          <a:solidFill>
            <a:schemeClr val="accent2"/>
          </a:solidFill>
        </p:grpSpPr>
        <p:sp>
          <p:nvSpPr>
            <p:cNvPr id="13" name="Rectangle 12"/>
            <p:cNvSpPr/>
            <p:nvPr/>
          </p:nvSpPr>
          <p:spPr>
            <a:xfrm>
              <a:off x="542925" y="1665288"/>
              <a:ext cx="5553075" cy="21701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  <p:sp>
          <p:nvSpPr>
            <p:cNvPr id="14" name="Triangle 13"/>
            <p:cNvSpPr/>
            <p:nvPr/>
          </p:nvSpPr>
          <p:spPr>
            <a:xfrm rot="5400000">
              <a:off x="6055866" y="1923370"/>
              <a:ext cx="266505" cy="21599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6361" y="476721"/>
            <a:ext cx="10636465" cy="768545"/>
          </a:xfrm>
        </p:spPr>
        <p:txBody>
          <a:bodyPr/>
          <a:lstStyle>
            <a:lvl1pPr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982280" y="2024621"/>
            <a:ext cx="4552235" cy="1333334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17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6667009" y="2024621"/>
            <a:ext cx="4552235" cy="1333334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982280" y="4344878"/>
            <a:ext cx="4552235" cy="1333334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9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6667009" y="4344878"/>
            <a:ext cx="4552235" cy="1333334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3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28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4252">
          <p15:clr>
            <a:srgbClr val="FBAE40"/>
          </p15:clr>
        </p15:guide>
        <p15:guide id="3" orient="horz" pos="3803">
          <p15:clr>
            <a:srgbClr val="FBAE40"/>
          </p15:clr>
        </p15:guide>
        <p15:guide id="4" orient="horz" pos="1050">
          <p15:clr>
            <a:srgbClr val="FBAE40"/>
          </p15:clr>
        </p15:guide>
        <p15:guide id="5" pos="2814">
          <p15:clr>
            <a:srgbClr val="FBAE40"/>
          </p15:clr>
        </p15:guide>
        <p15:guide id="6" pos="2942">
          <p15:clr>
            <a:srgbClr val="FBAE40"/>
          </p15:clr>
        </p15:guide>
        <p15:guide id="7" orient="horz" pos="2482">
          <p15:clr>
            <a:srgbClr val="FBAE40"/>
          </p15:clr>
        </p15:guide>
        <p15:guide id="8" orient="horz" pos="2338">
          <p15:clr>
            <a:srgbClr val="FBAE40"/>
          </p15:clr>
        </p15:guide>
        <p15:guide id="9" orient="horz" pos="432">
          <p15:clr>
            <a:srgbClr val="FBAE40"/>
          </p15:clr>
        </p15:guide>
        <p15:guide id="10" pos="5508">
          <p15:clr>
            <a:srgbClr val="FBAE40"/>
          </p15:clr>
        </p15:guide>
        <p15:guide id="11" pos="5369">
          <p15:clr>
            <a:srgbClr val="FBAE40"/>
          </p15:clr>
        </p15:guide>
        <p15:guide id="12" pos="527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ts - 3 Rel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542926" y="1665288"/>
            <a:ext cx="5631649" cy="2052000"/>
            <a:chOff x="542925" y="1665288"/>
            <a:chExt cx="5758291" cy="2170112"/>
          </a:xfrm>
        </p:grpSpPr>
        <p:sp>
          <p:nvSpPr>
            <p:cNvPr id="4" name="Rectangle 3"/>
            <p:cNvSpPr/>
            <p:nvPr/>
          </p:nvSpPr>
          <p:spPr>
            <a:xfrm>
              <a:off x="542925" y="1665288"/>
              <a:ext cx="5553075" cy="21701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  <p:sp>
          <p:nvSpPr>
            <p:cNvPr id="27" name="Triangle 26"/>
            <p:cNvSpPr/>
            <p:nvPr userDrawn="1"/>
          </p:nvSpPr>
          <p:spPr>
            <a:xfrm rot="5400000">
              <a:off x="6059966" y="3318348"/>
              <a:ext cx="266505" cy="21599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</p:grpSp>
      <p:grpSp>
        <p:nvGrpSpPr>
          <p:cNvPr id="6" name="Group 5"/>
          <p:cNvGrpSpPr/>
          <p:nvPr userDrawn="1"/>
        </p:nvGrpSpPr>
        <p:grpSpPr>
          <a:xfrm>
            <a:off x="6227653" y="1665288"/>
            <a:ext cx="5430947" cy="2247806"/>
            <a:chOff x="6227654" y="1665288"/>
            <a:chExt cx="5430946" cy="2369060"/>
          </a:xfrm>
        </p:grpSpPr>
        <p:sp>
          <p:nvSpPr>
            <p:cNvPr id="7" name="Rectangle 6"/>
            <p:cNvSpPr/>
            <p:nvPr/>
          </p:nvSpPr>
          <p:spPr>
            <a:xfrm>
              <a:off x="6227654" y="1665288"/>
              <a:ext cx="5430946" cy="21701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  <p:sp>
          <p:nvSpPr>
            <p:cNvPr id="8" name="Triangle 7"/>
            <p:cNvSpPr/>
            <p:nvPr/>
          </p:nvSpPr>
          <p:spPr>
            <a:xfrm rot="10800000">
              <a:off x="6481437" y="3818354"/>
              <a:ext cx="250553" cy="21599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+mj-lt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 rot="10800000">
            <a:off x="3465028" y="3985545"/>
            <a:ext cx="5430947" cy="205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+mj-lt"/>
            </a:endParaRPr>
          </a:p>
        </p:txBody>
      </p:sp>
      <p:sp>
        <p:nvSpPr>
          <p:cNvPr id="15" name="Title 1"/>
          <p:cNvSpPr>
            <a:spLocks noGrp="1"/>
          </p:cNvSpPr>
          <p:nvPr userDrawn="1">
            <p:ph type="title"/>
          </p:nvPr>
        </p:nvSpPr>
        <p:spPr>
          <a:xfrm>
            <a:off x="536361" y="476721"/>
            <a:ext cx="10636465" cy="76854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Text Placeholder 24"/>
          <p:cNvSpPr>
            <a:spLocks noGrp="1"/>
          </p:cNvSpPr>
          <p:nvPr userDrawn="1">
            <p:ph type="body" sz="quarter" idx="13"/>
          </p:nvPr>
        </p:nvSpPr>
        <p:spPr>
          <a:xfrm>
            <a:off x="982280" y="2024621"/>
            <a:ext cx="4552235" cy="1333334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17" name="Text Placeholder 24"/>
          <p:cNvSpPr>
            <a:spLocks noGrp="1"/>
          </p:cNvSpPr>
          <p:nvPr userDrawn="1">
            <p:ph type="body" sz="quarter" idx="14"/>
          </p:nvPr>
        </p:nvSpPr>
        <p:spPr>
          <a:xfrm>
            <a:off x="6667009" y="2024621"/>
            <a:ext cx="4552235" cy="1333334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9" name="Text Placeholder 24"/>
          <p:cNvSpPr>
            <a:spLocks noGrp="1"/>
          </p:cNvSpPr>
          <p:nvPr userDrawn="1">
            <p:ph type="body" sz="quarter" idx="16"/>
          </p:nvPr>
        </p:nvSpPr>
        <p:spPr>
          <a:xfrm>
            <a:off x="3904384" y="4344878"/>
            <a:ext cx="4552235" cy="1333334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8" name="Triangle 27"/>
          <p:cNvSpPr/>
          <p:nvPr userDrawn="1"/>
        </p:nvSpPr>
        <p:spPr>
          <a:xfrm>
            <a:off x="5459331" y="3779737"/>
            <a:ext cx="252000" cy="21124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+mj-lt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0E3D7A6-8AF8-4589-93D3-FC00F3294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27">
            <a:extLst>
              <a:ext uri="{FF2B5EF4-FFF2-40B4-BE49-F238E27FC236}">
                <a16:creationId xmlns:a16="http://schemas.microsoft.com/office/drawing/2014/main" id="{FFDC0C92-8485-415C-B97E-B328795A4CB4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95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4252">
          <p15:clr>
            <a:srgbClr val="FBAE40"/>
          </p15:clr>
        </p15:guide>
        <p15:guide id="3" orient="horz" pos="3795">
          <p15:clr>
            <a:srgbClr val="FBAE40"/>
          </p15:clr>
        </p15:guide>
        <p15:guide id="4" orient="horz" pos="2507">
          <p15:clr>
            <a:srgbClr val="FBAE40"/>
          </p15:clr>
        </p15:guide>
        <p15:guide id="5" orient="horz" pos="2338">
          <p15:clr>
            <a:srgbClr val="FBAE40"/>
          </p15:clr>
        </p15:guide>
        <p15:guide id="6" orient="horz" pos="1050">
          <p15:clr>
            <a:srgbClr val="FBAE40"/>
          </p15:clr>
        </p15:guide>
        <p15:guide id="7" pos="2814">
          <p15:clr>
            <a:srgbClr val="FBAE40"/>
          </p15:clr>
        </p15:guide>
        <p15:guide id="8" pos="2942">
          <p15:clr>
            <a:srgbClr val="FBAE40"/>
          </p15:clr>
        </p15:guide>
        <p15:guide id="9" pos="5369">
          <p15:clr>
            <a:srgbClr val="FBAE40"/>
          </p15:clr>
        </p15:guide>
        <p15:guide id="10" pos="5279">
          <p15:clr>
            <a:srgbClr val="FBAE40"/>
          </p15:clr>
        </p15:guide>
        <p15:guide id="11" pos="5508">
          <p15:clr>
            <a:srgbClr val="FBAE40"/>
          </p15:clr>
        </p15:guide>
        <p15:guide id="12" orient="horz" pos="43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AB Fact 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1AFCF8C-333C-AB4A-9E7D-40B5AC498B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764" y="2256918"/>
            <a:ext cx="10650536" cy="3571454"/>
          </a:xfrm>
        </p:spPr>
        <p:txBody>
          <a:bodyPr anchor="t">
            <a:normAutofit/>
          </a:bodyPr>
          <a:lstStyle>
            <a:lvl1pPr marL="0" indent="0" algn="l">
              <a:buNone/>
              <a:defRPr sz="2700" b="1">
                <a:solidFill>
                  <a:schemeClr val="accent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UAB Fact - 2</a:t>
            </a:r>
          </a:p>
        </p:txBody>
      </p:sp>
      <p:pic>
        <p:nvPicPr>
          <p:cNvPr id="5" name="Graphic 10">
            <a:extLst>
              <a:ext uri="{FF2B5EF4-FFF2-40B4-BE49-F238E27FC236}">
                <a16:creationId xmlns:a16="http://schemas.microsoft.com/office/drawing/2014/main" id="{46D5A173-9511-4C17-90E5-91E20FC1F3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80" r="5495" b="15282"/>
          <a:stretch/>
        </p:blipFill>
        <p:spPr>
          <a:xfrm>
            <a:off x="3438143" y="0"/>
            <a:ext cx="11671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06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2">
          <p15:clr>
            <a:srgbClr val="FBAE40"/>
          </p15:clr>
        </p15:guide>
        <p15:guide id="2" orient="horz" pos="1423">
          <p15:clr>
            <a:srgbClr val="FBAE40"/>
          </p15:clr>
        </p15:guide>
        <p15:guide id="3" pos="5394">
          <p15:clr>
            <a:srgbClr val="FBAE40"/>
          </p15:clr>
        </p15:guide>
        <p15:guide id="4" orient="horz" pos="366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AB Fact 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8FE5E2-583D-3440-B3E2-B7A6D31591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8" t="17398" b="14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1AFCF8C-333C-AB4A-9E7D-40B5AC498B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763" y="1573213"/>
            <a:ext cx="10585179" cy="4303712"/>
          </a:xfrm>
          <a:solidFill>
            <a:schemeClr val="accent1">
              <a:alpha val="85000"/>
            </a:schemeClr>
          </a:solidFill>
        </p:spPr>
        <p:txBody>
          <a:bodyPr lIns="468000" tIns="468000" rIns="468000" bIns="468000" anchor="ctr">
            <a:normAutofit/>
          </a:bodyPr>
          <a:lstStyle>
            <a:lvl1pPr marL="0" indent="0" algn="l">
              <a:buNone/>
              <a:defRPr sz="2700" b="1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UAB Fact  - 3</a:t>
            </a:r>
          </a:p>
        </p:txBody>
      </p:sp>
    </p:spTree>
    <p:extLst>
      <p:ext uri="{BB962C8B-B14F-4D97-AF65-F5344CB8AC3E}">
        <p14:creationId xmlns:p14="http://schemas.microsoft.com/office/powerpoint/2010/main" val="2180482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362">
          <p15:clr>
            <a:srgbClr val="FBAE40"/>
          </p15:clr>
        </p15:guide>
        <p15:guide id="3" pos="5356">
          <p15:clr>
            <a:srgbClr val="FBAE40"/>
          </p15:clr>
        </p15:guide>
        <p15:guide id="4" orient="horz" pos="99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–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13A2D67-91F3-2946-BCCD-7D3373EEB483}"/>
              </a:ext>
            </a:extLst>
          </p:cNvPr>
          <p:cNvSpPr txBox="1">
            <a:spLocks/>
          </p:cNvSpPr>
          <p:nvPr userDrawn="1"/>
        </p:nvSpPr>
        <p:spPr>
          <a:xfrm>
            <a:off x="10614212" y="4013430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25" dirty="0">
                <a:latin typeface="+mn-lt"/>
              </a:rPr>
              <a:t>”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3F74712-47DD-D445-BB61-E4279010D2FD}"/>
              </a:ext>
            </a:extLst>
          </p:cNvPr>
          <p:cNvSpPr txBox="1">
            <a:spLocks/>
          </p:cNvSpPr>
          <p:nvPr userDrawn="1"/>
        </p:nvSpPr>
        <p:spPr>
          <a:xfrm>
            <a:off x="876289" y="1889033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625" dirty="0">
                <a:latin typeface="+mn-lt"/>
              </a:rPr>
              <a:t>“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60897-86D1-9049-AD57-04D2E0921B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1" y="4834374"/>
            <a:ext cx="9144000" cy="54451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7D64EC-DA4C-BA4D-87B3-681A69F456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9239" y="2355273"/>
            <a:ext cx="9144000" cy="1854262"/>
          </a:xfrm>
        </p:spPr>
        <p:txBody>
          <a:bodyPr anchor="ctr"/>
          <a:lstStyle>
            <a:lvl1pPr algn="ctr"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– Option 1</a:t>
            </a:r>
          </a:p>
        </p:txBody>
      </p:sp>
    </p:spTree>
    <p:extLst>
      <p:ext uri="{BB962C8B-B14F-4D97-AF65-F5344CB8AC3E}">
        <p14:creationId xmlns:p14="http://schemas.microsoft.com/office/powerpoint/2010/main" val="1203381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482">
          <p15:clr>
            <a:srgbClr val="FBAE40"/>
          </p15:clr>
        </p15:guide>
        <p15:guide id="3" orient="horz" pos="2651">
          <p15:clr>
            <a:srgbClr val="FBAE40"/>
          </p15:clr>
        </p15:guide>
        <p15:guide id="4" pos="718">
          <p15:clr>
            <a:srgbClr val="FBAE40"/>
          </p15:clr>
        </p15:guide>
        <p15:guide id="5" pos="5038">
          <p15:clr>
            <a:srgbClr val="FBAE40"/>
          </p15:clr>
        </p15:guide>
        <p15:guide id="6" orient="horz" pos="304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– Option 1 - Mo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057A37B-D6CE-4B27-BD27-4F6ABCD40F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80" r="5495" b="15282"/>
          <a:stretch/>
        </p:blipFill>
        <p:spPr>
          <a:xfrm>
            <a:off x="3549636" y="0"/>
            <a:ext cx="11671808" cy="6858000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E13A2D67-91F3-2946-BCCD-7D3373EEB483}"/>
              </a:ext>
            </a:extLst>
          </p:cNvPr>
          <p:cNvSpPr txBox="1">
            <a:spLocks/>
          </p:cNvSpPr>
          <p:nvPr userDrawn="1"/>
        </p:nvSpPr>
        <p:spPr>
          <a:xfrm>
            <a:off x="10614212" y="4013430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25" dirty="0">
                <a:latin typeface="+mn-lt"/>
              </a:rPr>
              <a:t>”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4D460897-86D1-9049-AD57-04D2E0921B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1" y="4834374"/>
            <a:ext cx="9144000" cy="54451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0CFEA6F-993C-48F5-BABF-D2AE4C3AD3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9239" y="2355273"/>
            <a:ext cx="9144000" cy="1854262"/>
          </a:xfrm>
        </p:spPr>
        <p:txBody>
          <a:bodyPr anchor="ctr"/>
          <a:lstStyle>
            <a:lvl1pPr algn="ctr"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– Option 1 Monogram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65E39DA-6AE9-4451-8CA3-95DDB8E4FA3C}"/>
              </a:ext>
            </a:extLst>
          </p:cNvPr>
          <p:cNvSpPr txBox="1">
            <a:spLocks/>
          </p:cNvSpPr>
          <p:nvPr userDrawn="1"/>
        </p:nvSpPr>
        <p:spPr>
          <a:xfrm>
            <a:off x="876289" y="1889033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625" dirty="0">
                <a:latin typeface="+mn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21049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74">
          <p15:clr>
            <a:srgbClr val="FBAE40"/>
          </p15:clr>
        </p15:guide>
        <p15:guide id="2" pos="718">
          <p15:clr>
            <a:srgbClr val="FBAE40"/>
          </p15:clr>
        </p15:guide>
        <p15:guide id="3" pos="5045">
          <p15:clr>
            <a:srgbClr val="FBAE40"/>
          </p15:clr>
        </p15:guide>
        <p15:guide id="4" pos="2880">
          <p15:clr>
            <a:srgbClr val="FBAE40"/>
          </p15:clr>
        </p15:guide>
        <p15:guide id="5" orient="horz" pos="2651">
          <p15:clr>
            <a:srgbClr val="FBAE40"/>
          </p15:clr>
        </p15:guide>
        <p15:guide id="6" orient="horz" pos="304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– Option 1 -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B205B58-DB7E-8244-8533-249ABF49D5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FC2C5F-A5E4-3C43-ABB2-297B20BE2613}"/>
              </a:ext>
            </a:extLst>
          </p:cNvPr>
          <p:cNvSpPr txBox="1"/>
          <p:nvPr userDrawn="1"/>
        </p:nvSpPr>
        <p:spPr>
          <a:xfrm>
            <a:off x="-3" y="-426745"/>
            <a:ext cx="12192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050" dirty="0">
                <a:solidFill>
                  <a:schemeClr val="accent2"/>
                </a:solidFill>
                <a:latin typeface="+mj-lt"/>
              </a:rPr>
              <a:t>To insert a background image, right-click on the slide – select FORMAT BACKGROUND &gt; Picture or texture fill</a:t>
            </a:r>
            <a:endParaRPr lang="bg-BG" sz="10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13A2D67-91F3-2946-BCCD-7D3373EEB483}"/>
              </a:ext>
            </a:extLst>
          </p:cNvPr>
          <p:cNvSpPr txBox="1">
            <a:spLocks/>
          </p:cNvSpPr>
          <p:nvPr userDrawn="1"/>
        </p:nvSpPr>
        <p:spPr>
          <a:xfrm>
            <a:off x="10614212" y="4013430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25" dirty="0">
                <a:latin typeface="+mj-lt"/>
              </a:rPr>
              <a:t>”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D460897-86D1-9049-AD57-04D2E0921B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1" y="4834374"/>
            <a:ext cx="9144000" cy="54451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2F1E1E-9164-4ECD-A2F5-BF1183861F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9239" y="2355273"/>
            <a:ext cx="9144000" cy="1854262"/>
          </a:xfrm>
        </p:spPr>
        <p:txBody>
          <a:bodyPr anchor="ctr"/>
          <a:lstStyle>
            <a:lvl1pPr algn="ctr"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Quote – Option 1 </a:t>
            </a:r>
            <a:br>
              <a:rPr lang="en-US" dirty="0"/>
            </a:br>
            <a:r>
              <a:rPr lang="en-US" dirty="0"/>
              <a:t>Picture Background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A40E474-3DEF-47AF-ACB3-3054C5ED3130}"/>
              </a:ext>
            </a:extLst>
          </p:cNvPr>
          <p:cNvSpPr txBox="1">
            <a:spLocks/>
          </p:cNvSpPr>
          <p:nvPr userDrawn="1"/>
        </p:nvSpPr>
        <p:spPr>
          <a:xfrm>
            <a:off x="876289" y="1889033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625" dirty="0">
                <a:latin typeface="+mj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2962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5">
          <p15:clr>
            <a:srgbClr val="FBAE40"/>
          </p15:clr>
        </p15:guide>
        <p15:guide id="2" orient="horz" pos="2651">
          <p15:clr>
            <a:srgbClr val="FBAE40"/>
          </p15:clr>
        </p15:guide>
        <p15:guide id="3" orient="horz" pos="3049">
          <p15:clr>
            <a:srgbClr val="FBAE40"/>
          </p15:clr>
        </p15:guide>
        <p15:guide id="4" orient="horz" pos="1474">
          <p15:clr>
            <a:srgbClr val="FBAE40"/>
          </p15:clr>
        </p15:guide>
        <p15:guide id="5" pos="712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–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13A2D67-91F3-2946-BCCD-7D3373EEB483}"/>
              </a:ext>
            </a:extLst>
          </p:cNvPr>
          <p:cNvSpPr txBox="1">
            <a:spLocks/>
          </p:cNvSpPr>
          <p:nvPr userDrawn="1"/>
        </p:nvSpPr>
        <p:spPr>
          <a:xfrm>
            <a:off x="10614212" y="4013430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25" dirty="0">
                <a:solidFill>
                  <a:schemeClr val="bg1"/>
                </a:solidFill>
                <a:latin typeface="+mn-lt"/>
              </a:rPr>
              <a:t>”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D460897-86D1-9049-AD57-04D2E0921B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4825907"/>
            <a:ext cx="9144000" cy="544513"/>
          </a:xfrm>
        </p:spPr>
        <p:txBody>
          <a:bodyPr/>
          <a:lstStyle>
            <a:lvl1pPr marL="0" indent="0" algn="ctr">
              <a:buFont typeface="Arial" charset="0"/>
              <a:buNone/>
              <a:defRPr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03D931-FCAA-4277-9747-EAD0E46B91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9239" y="2355273"/>
            <a:ext cx="9144000" cy="1854262"/>
          </a:xfrm>
        </p:spPr>
        <p:txBody>
          <a:bodyPr anchor="ctr"/>
          <a:lstStyle>
            <a:lvl1pPr algn="ctr"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– Option 2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F9F2A02-CD60-4A05-8E07-2B3EC67CC57A}"/>
              </a:ext>
            </a:extLst>
          </p:cNvPr>
          <p:cNvSpPr txBox="1">
            <a:spLocks/>
          </p:cNvSpPr>
          <p:nvPr userDrawn="1"/>
        </p:nvSpPr>
        <p:spPr>
          <a:xfrm>
            <a:off x="876289" y="1889033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625" dirty="0">
                <a:solidFill>
                  <a:schemeClr val="bg1"/>
                </a:solidFill>
                <a:latin typeface="+mn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288033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38">
          <p15:clr>
            <a:srgbClr val="FBAE40"/>
          </p15:clr>
        </p15:guide>
        <p15:guide id="2" orient="horz" pos="3041">
          <p15:clr>
            <a:srgbClr val="FBAE40"/>
          </p15:clr>
        </p15:guide>
        <p15:guide id="3" pos="718">
          <p15:clr>
            <a:srgbClr val="FBAE40"/>
          </p15:clr>
        </p15:guide>
        <p15:guide id="4" orient="horz" pos="2651">
          <p15:clr>
            <a:srgbClr val="FBAE40"/>
          </p15:clr>
        </p15:guide>
        <p15:guide id="5" orient="horz" pos="148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– Option 2 - Mo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Graphic 10">
            <a:extLst>
              <a:ext uri="{FF2B5EF4-FFF2-40B4-BE49-F238E27FC236}">
                <a16:creationId xmlns:a16="http://schemas.microsoft.com/office/drawing/2014/main" id="{ABD985B1-EAFD-4927-BB45-39E8D95C9E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80" r="5495" b="15282"/>
          <a:stretch/>
        </p:blipFill>
        <p:spPr>
          <a:xfrm>
            <a:off x="3549636" y="0"/>
            <a:ext cx="11671808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E13A2D67-91F3-2946-BCCD-7D3373EEB483}"/>
              </a:ext>
            </a:extLst>
          </p:cNvPr>
          <p:cNvSpPr txBox="1">
            <a:spLocks/>
          </p:cNvSpPr>
          <p:nvPr userDrawn="1"/>
        </p:nvSpPr>
        <p:spPr>
          <a:xfrm>
            <a:off x="10614212" y="4013430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25" dirty="0">
                <a:solidFill>
                  <a:schemeClr val="bg1"/>
                </a:solidFill>
                <a:latin typeface="+mn-lt"/>
              </a:rPr>
              <a:t>”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D460897-86D1-9049-AD57-04D2E0921B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4825907"/>
            <a:ext cx="9144000" cy="544513"/>
          </a:xfrm>
        </p:spPr>
        <p:txBody>
          <a:bodyPr/>
          <a:lstStyle>
            <a:lvl1pPr marL="0" indent="0" algn="ctr">
              <a:buFont typeface="Arial" charset="0"/>
              <a:buNone/>
              <a:defRPr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0154A64-3E18-4B3A-9175-6FA1501DBE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9239" y="2355273"/>
            <a:ext cx="9144000" cy="1854262"/>
          </a:xfrm>
        </p:spPr>
        <p:txBody>
          <a:bodyPr anchor="ctr"/>
          <a:lstStyle>
            <a:lvl1pPr algn="ctr"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– Option 2 Monogram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645415-5443-4908-814A-4B85296D5553}"/>
              </a:ext>
            </a:extLst>
          </p:cNvPr>
          <p:cNvSpPr txBox="1">
            <a:spLocks/>
          </p:cNvSpPr>
          <p:nvPr userDrawn="1"/>
        </p:nvSpPr>
        <p:spPr>
          <a:xfrm>
            <a:off x="876289" y="1889033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625" dirty="0">
                <a:solidFill>
                  <a:schemeClr val="bg1"/>
                </a:solidFill>
                <a:latin typeface="+mn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036565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38">
          <p15:clr>
            <a:srgbClr val="FBAE40"/>
          </p15:clr>
        </p15:guide>
        <p15:guide id="2" orient="horz" pos="1474">
          <p15:clr>
            <a:srgbClr val="FBAE40"/>
          </p15:clr>
        </p15:guide>
        <p15:guide id="3" orient="horz" pos="2651">
          <p15:clr>
            <a:srgbClr val="FBAE40"/>
          </p15:clr>
        </p15:guide>
        <p15:guide id="4" pos="712">
          <p15:clr>
            <a:srgbClr val="FBAE40"/>
          </p15:clr>
        </p15:guide>
        <p15:guide id="5" orient="horz" pos="304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– Option 2 -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1CF17A1-ED95-1C42-BBA5-445814959C5B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3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5C3496-6102-5741-9EDB-99E97DA03433}"/>
              </a:ext>
            </a:extLst>
          </p:cNvPr>
          <p:cNvSpPr txBox="1"/>
          <p:nvPr userDrawn="1"/>
        </p:nvSpPr>
        <p:spPr>
          <a:xfrm>
            <a:off x="-3" y="-426745"/>
            <a:ext cx="12192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050" dirty="0">
                <a:solidFill>
                  <a:schemeClr val="accent2"/>
                </a:solidFill>
                <a:latin typeface="+mj-lt"/>
              </a:rPr>
              <a:t>To insert a background image, right-click on the slide – select FORMAT BACKGROUND &gt; Picture or texture fill</a:t>
            </a:r>
            <a:endParaRPr lang="bg-BG" sz="10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E13A2D67-91F3-2946-BCCD-7D3373EEB483}"/>
              </a:ext>
            </a:extLst>
          </p:cNvPr>
          <p:cNvSpPr txBox="1">
            <a:spLocks/>
          </p:cNvSpPr>
          <p:nvPr userDrawn="1"/>
        </p:nvSpPr>
        <p:spPr>
          <a:xfrm>
            <a:off x="10614212" y="4013430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25" dirty="0">
                <a:solidFill>
                  <a:schemeClr val="bg1"/>
                </a:solidFill>
                <a:latin typeface="+mj-lt"/>
              </a:rPr>
              <a:t>”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D460897-86D1-9049-AD57-04D2E0921B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4825907"/>
            <a:ext cx="9144000" cy="544513"/>
          </a:xfrm>
        </p:spPr>
        <p:txBody>
          <a:bodyPr/>
          <a:lstStyle>
            <a:lvl1pPr marL="0" indent="0" algn="ctr">
              <a:buFont typeface="Arial" charset="0"/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3C43EA4-87C9-4342-86BE-4322339295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9239" y="2355273"/>
            <a:ext cx="9144000" cy="1854262"/>
          </a:xfrm>
        </p:spPr>
        <p:txBody>
          <a:bodyPr anchor="ctr"/>
          <a:lstStyle>
            <a:lvl1pPr algn="ctr"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Quote – Option 2 </a:t>
            </a:r>
            <a:br>
              <a:rPr lang="en-US" dirty="0"/>
            </a:br>
            <a:r>
              <a:rPr lang="en-US" dirty="0"/>
              <a:t>Picture Background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CA2A05F-4A0A-415F-BFA7-7791EAE63FB4}"/>
              </a:ext>
            </a:extLst>
          </p:cNvPr>
          <p:cNvSpPr txBox="1">
            <a:spLocks/>
          </p:cNvSpPr>
          <p:nvPr userDrawn="1"/>
        </p:nvSpPr>
        <p:spPr>
          <a:xfrm>
            <a:off x="876289" y="1889033"/>
            <a:ext cx="710184" cy="627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1500" b="1" kern="1200">
                <a:solidFill>
                  <a:schemeClr val="accent3"/>
                </a:solidFill>
                <a:latin typeface="Proxima Nova" panose="02000506030000020004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24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" panose="02000506030000020004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625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273235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18">
          <p15:clr>
            <a:srgbClr val="FBAE40"/>
          </p15:clr>
        </p15:guide>
        <p15:guide id="2" orient="horz" pos="2651">
          <p15:clr>
            <a:srgbClr val="FBAE40"/>
          </p15:clr>
        </p15:guide>
        <p15:guide id="3" pos="5038">
          <p15:clr>
            <a:srgbClr val="FBAE40"/>
          </p15:clr>
        </p15:guide>
        <p15:guide id="4" orient="horz" pos="1474">
          <p15:clr>
            <a:srgbClr val="FBAE40"/>
          </p15:clr>
        </p15:guide>
        <p15:guide id="5" orient="horz" pos="304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yboard –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10E64717-DA8A-9C47-B2BD-3971595353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6361" y="1762739"/>
            <a:ext cx="4359731" cy="4308464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DB004B08-0BE0-104F-BDA3-27A9E001F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Storyboard – 4 Pictures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CC77B04A-66B3-FE4F-8CF2-1B1B16B9343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11568" y="1762739"/>
            <a:ext cx="3044075" cy="4308464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21F1406A-D302-0942-B0F0-9C31FDC0B23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31792" y="1762741"/>
            <a:ext cx="3044075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F68787C0-3F5F-944B-AD05-6E8E612FC4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231792" y="4056000"/>
            <a:ext cx="3044075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14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3820">
          <p15:clr>
            <a:srgbClr val="FBAE40"/>
          </p15:clr>
        </p15:guide>
        <p15:guide id="3" pos="5279">
          <p15:clr>
            <a:srgbClr val="FBAE40"/>
          </p15:clr>
        </p15:guide>
        <p15:guide id="4" pos="5369">
          <p15:clr>
            <a:srgbClr val="FBAE40"/>
          </p15:clr>
        </p15:guide>
        <p15:guide id="5" pos="5508">
          <p15:clr>
            <a:srgbClr val="FBAE40"/>
          </p15:clr>
        </p15:guide>
        <p15:guide id="6" orient="horz" pos="1110">
          <p15:clr>
            <a:srgbClr val="FBAE40"/>
          </p15:clr>
        </p15:guide>
        <p15:guide id="7" orient="horz" pos="4252">
          <p15:clr>
            <a:srgbClr val="FBAE40"/>
          </p15:clr>
        </p15:guide>
        <p15:guide id="8" pos="2312">
          <p15:clr>
            <a:srgbClr val="FBAE40"/>
          </p15:clr>
        </p15:guide>
        <p15:guide id="9" pos="2471">
          <p15:clr>
            <a:srgbClr val="FBAE40"/>
          </p15:clr>
        </p15:guide>
        <p15:guide id="10" pos="3907">
          <p15:clr>
            <a:srgbClr val="FBAE40"/>
          </p15:clr>
        </p15:guide>
        <p15:guide id="11" pos="4066">
          <p15:clr>
            <a:srgbClr val="FBAE40"/>
          </p15:clr>
        </p15:guide>
        <p15:guide id="12" orient="horz" pos="2558">
          <p15:clr>
            <a:srgbClr val="FBAE40"/>
          </p15:clr>
        </p15:guide>
        <p15:guide id="13" orient="horz" pos="2380">
          <p15:clr>
            <a:srgbClr val="FBAE40"/>
          </p15:clr>
        </p15:guide>
        <p15:guide id="14" orient="horz" pos="43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yboard – 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10E64717-DA8A-9C47-B2BD-3971595353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6361" y="1762739"/>
            <a:ext cx="2415184" cy="4308464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DB004B08-0BE0-104F-BDA3-27A9E001F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Storyboard – 6 Pictures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21F1406A-D302-0942-B0F0-9C31FDC0B23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96889" y="1762741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F68787C0-3F5F-944B-AD05-6E8E612FC4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96889" y="4056000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54898284-5773-2C46-A187-25145849B5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67692" y="1762741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61B7A5A-FF1D-0348-9380-8CE01CFD565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67692" y="4056000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522D17D8-E5FE-8342-ACA9-789AE4B3C5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240455" y="1762739"/>
            <a:ext cx="2415184" cy="4308464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78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0">
          <p15:clr>
            <a:srgbClr val="FBAE40"/>
          </p15:clr>
        </p15:guide>
        <p15:guide id="2" pos="254">
          <p15:clr>
            <a:srgbClr val="FBAE40"/>
          </p15:clr>
        </p15:guide>
        <p15:guide id="3" orient="horz" pos="2558">
          <p15:clr>
            <a:srgbClr val="FBAE40"/>
          </p15:clr>
        </p15:guide>
        <p15:guide id="4" pos="1391">
          <p15:clr>
            <a:srgbClr val="FBAE40"/>
          </p15:clr>
        </p15:guide>
        <p15:guide id="5" pos="1556">
          <p15:clr>
            <a:srgbClr val="FBAE40"/>
          </p15:clr>
        </p15:guide>
        <p15:guide id="6" pos="2802">
          <p15:clr>
            <a:srgbClr val="FBAE40"/>
          </p15:clr>
        </p15:guide>
        <p15:guide id="7" pos="2960">
          <p15:clr>
            <a:srgbClr val="FBAE40"/>
          </p15:clr>
        </p15:guide>
        <p15:guide id="8" pos="4199">
          <p15:clr>
            <a:srgbClr val="FBAE40"/>
          </p15:clr>
        </p15:guide>
        <p15:guide id="9" pos="4364">
          <p15:clr>
            <a:srgbClr val="FBAE40"/>
          </p15:clr>
        </p15:guide>
        <p15:guide id="10" pos="5508">
          <p15:clr>
            <a:srgbClr val="FBAE40"/>
          </p15:clr>
        </p15:guide>
        <p15:guide id="11" pos="5369">
          <p15:clr>
            <a:srgbClr val="FBAE40"/>
          </p15:clr>
        </p15:guide>
        <p15:guide id="12" pos="5279">
          <p15:clr>
            <a:srgbClr val="FBAE40"/>
          </p15:clr>
        </p15:guide>
        <p15:guide id="13" orient="horz" pos="3820">
          <p15:clr>
            <a:srgbClr val="FBAE40"/>
          </p15:clr>
        </p15:guide>
        <p15:guide id="14" orient="horz" pos="4252">
          <p15:clr>
            <a:srgbClr val="FBAE40"/>
          </p15:clr>
        </p15:guide>
        <p15:guide id="15" orient="horz" pos="1110">
          <p15:clr>
            <a:srgbClr val="FBAE40"/>
          </p15:clr>
        </p15:guide>
        <p15:guide id="16" orient="horz" pos="43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yboard – 8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DB004B08-0BE0-104F-BDA3-27A9E001F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2" y="476721"/>
            <a:ext cx="10638052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Storyboard – 8 Pictures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54898284-5773-2C46-A187-25145849B5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97601" y="1768793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01563D09-47DF-B74D-8437-7B3126127A3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28221" y="1768793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D5C94E7E-765E-4E48-9104-69D3DA70940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96361" y="4049047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EF87835B-E9A2-5C42-95A4-DE8731A8ADB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28221" y="4049047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54898284-5773-2C46-A187-25145849B57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69969" y="1768793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D5C94E7E-765E-4E48-9104-69D3DA7094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64501" y="4049047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54898284-5773-2C46-A187-25145849B57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32641" y="1768793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D5C94E7E-765E-4E48-9104-69D3DA70940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32641" y="4049047"/>
            <a:ext cx="2627419" cy="2015205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2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11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2380">
          <p15:clr>
            <a:srgbClr val="FBAE40"/>
          </p15:clr>
        </p15:guide>
        <p15:guide id="3" orient="horz" pos="1110">
          <p15:clr>
            <a:srgbClr val="FBAE40"/>
          </p15:clr>
        </p15:guide>
        <p15:guide id="4" orient="horz" pos="3820">
          <p15:clr>
            <a:srgbClr val="FBAE40"/>
          </p15:clr>
        </p15:guide>
        <p15:guide id="5" pos="1493">
          <p15:clr>
            <a:srgbClr val="FBAE40"/>
          </p15:clr>
        </p15:guide>
        <p15:guide id="6" pos="1589">
          <p15:clr>
            <a:srgbClr val="FBAE40"/>
          </p15:clr>
        </p15:guide>
        <p15:guide id="7" pos="2834">
          <p15:clr>
            <a:srgbClr val="FBAE40"/>
          </p15:clr>
        </p15:guide>
        <p15:guide id="8" pos="2929">
          <p15:clr>
            <a:srgbClr val="FBAE40"/>
          </p15:clr>
        </p15:guide>
        <p15:guide id="11" orient="horz" pos="2550">
          <p15:clr>
            <a:srgbClr val="FBAE40"/>
          </p15:clr>
        </p15:guide>
        <p15:guide id="12" pos="5369">
          <p15:clr>
            <a:srgbClr val="FBAE40"/>
          </p15:clr>
        </p15:guide>
        <p15:guide id="13" pos="5508">
          <p15:clr>
            <a:srgbClr val="FBAE40"/>
          </p15:clr>
        </p15:guide>
        <p15:guide id="14" pos="5279">
          <p15:clr>
            <a:srgbClr val="FBAE40"/>
          </p15:clr>
        </p15:guide>
        <p15:guide id="15" orient="horz" pos="4252">
          <p15:clr>
            <a:srgbClr val="FBAE40"/>
          </p15:clr>
        </p15:guide>
        <p15:guide id="16" orient="horz" pos="43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DB004B08-0BE0-104F-BDA3-27A9E001F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361" y="476721"/>
            <a:ext cx="10636464" cy="7685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Contact us - Option 1</a:t>
            </a:r>
          </a:p>
        </p:txBody>
      </p:sp>
      <p:sp>
        <p:nvSpPr>
          <p:cNvPr id="17" name="Google Shape;1039;p98">
            <a:extLst>
              <a:ext uri="{FF2B5EF4-FFF2-40B4-BE49-F238E27FC236}">
                <a16:creationId xmlns:a16="http://schemas.microsoft.com/office/drawing/2014/main" id="{7CBA5E02-1A72-AA4C-BA0B-45590218EFC5}"/>
              </a:ext>
            </a:extLst>
          </p:cNvPr>
          <p:cNvSpPr/>
          <p:nvPr userDrawn="1"/>
        </p:nvSpPr>
        <p:spPr>
          <a:xfrm>
            <a:off x="786643" y="2728764"/>
            <a:ext cx="299728" cy="299807"/>
          </a:xfrm>
          <a:custGeom>
            <a:avLst/>
            <a:gdLst/>
            <a:ahLst/>
            <a:cxnLst/>
            <a:rect l="l" t="t" r="r" b="b"/>
            <a:pathLst>
              <a:path w="379" h="380" extrusionOk="0">
                <a:moveTo>
                  <a:pt x="362" y="283"/>
                </a:moveTo>
                <a:lnTo>
                  <a:pt x="314" y="245"/>
                </a:lnTo>
                <a:cubicBezTo>
                  <a:pt x="304" y="236"/>
                  <a:pt x="288" y="236"/>
                  <a:pt x="277" y="244"/>
                </a:cubicBezTo>
                <a:lnTo>
                  <a:pt x="237" y="274"/>
                </a:lnTo>
                <a:cubicBezTo>
                  <a:pt x="232" y="278"/>
                  <a:pt x="225" y="277"/>
                  <a:pt x="220" y="272"/>
                </a:cubicBezTo>
                <a:lnTo>
                  <a:pt x="160" y="218"/>
                </a:lnTo>
                <a:lnTo>
                  <a:pt x="105" y="157"/>
                </a:lnTo>
                <a:cubicBezTo>
                  <a:pt x="100" y="152"/>
                  <a:pt x="100" y="146"/>
                  <a:pt x="103" y="141"/>
                </a:cubicBezTo>
                <a:lnTo>
                  <a:pt x="133" y="100"/>
                </a:lnTo>
                <a:cubicBezTo>
                  <a:pt x="142" y="89"/>
                  <a:pt x="141" y="74"/>
                  <a:pt x="132" y="63"/>
                </a:cubicBezTo>
                <a:lnTo>
                  <a:pt x="94" y="15"/>
                </a:lnTo>
                <a:cubicBezTo>
                  <a:pt x="82" y="1"/>
                  <a:pt x="61" y="0"/>
                  <a:pt x="48" y="13"/>
                </a:cubicBezTo>
                <a:lnTo>
                  <a:pt x="9" y="53"/>
                </a:lnTo>
                <a:cubicBezTo>
                  <a:pt x="3" y="60"/>
                  <a:pt x="0" y="69"/>
                  <a:pt x="0" y="78"/>
                </a:cubicBezTo>
                <a:cubicBezTo>
                  <a:pt x="4" y="157"/>
                  <a:pt x="40" y="233"/>
                  <a:pt x="93" y="285"/>
                </a:cubicBezTo>
                <a:cubicBezTo>
                  <a:pt x="146" y="338"/>
                  <a:pt x="221" y="374"/>
                  <a:pt x="300" y="378"/>
                </a:cubicBezTo>
                <a:cubicBezTo>
                  <a:pt x="309" y="379"/>
                  <a:pt x="318" y="375"/>
                  <a:pt x="324" y="369"/>
                </a:cubicBezTo>
                <a:lnTo>
                  <a:pt x="364" y="328"/>
                </a:lnTo>
                <a:cubicBezTo>
                  <a:pt x="378" y="316"/>
                  <a:pt x="377" y="294"/>
                  <a:pt x="362" y="28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063;p98">
            <a:extLst>
              <a:ext uri="{FF2B5EF4-FFF2-40B4-BE49-F238E27FC236}">
                <a16:creationId xmlns:a16="http://schemas.microsoft.com/office/drawing/2014/main" id="{0D69BA64-6551-1D47-B29B-DCBD8A41F41D}"/>
              </a:ext>
            </a:extLst>
          </p:cNvPr>
          <p:cNvSpPr/>
          <p:nvPr userDrawn="1"/>
        </p:nvSpPr>
        <p:spPr>
          <a:xfrm>
            <a:off x="786642" y="4137364"/>
            <a:ext cx="299727" cy="230084"/>
          </a:xfrm>
          <a:custGeom>
            <a:avLst/>
            <a:gdLst/>
            <a:ahLst/>
            <a:cxnLst/>
            <a:rect l="l" t="t" r="r" b="b"/>
            <a:pathLst>
              <a:path w="380" h="289" extrusionOk="0">
                <a:moveTo>
                  <a:pt x="183" y="180"/>
                </a:moveTo>
                <a:cubicBezTo>
                  <a:pt x="188" y="184"/>
                  <a:pt x="195" y="184"/>
                  <a:pt x="199" y="180"/>
                </a:cubicBezTo>
                <a:lnTo>
                  <a:pt x="375" y="16"/>
                </a:lnTo>
                <a:cubicBezTo>
                  <a:pt x="379" y="10"/>
                  <a:pt x="378" y="0"/>
                  <a:pt x="366" y="0"/>
                </a:cubicBezTo>
                <a:lnTo>
                  <a:pt x="17" y="1"/>
                </a:lnTo>
                <a:cubicBezTo>
                  <a:pt x="8" y="1"/>
                  <a:pt x="0" y="9"/>
                  <a:pt x="7" y="17"/>
                </a:cubicBezTo>
                <a:lnTo>
                  <a:pt x="183" y="180"/>
                </a:lnTo>
                <a:close/>
                <a:moveTo>
                  <a:pt x="378" y="80"/>
                </a:moveTo>
                <a:cubicBezTo>
                  <a:pt x="378" y="72"/>
                  <a:pt x="369" y="68"/>
                  <a:pt x="363" y="73"/>
                </a:cubicBezTo>
                <a:lnTo>
                  <a:pt x="225" y="200"/>
                </a:lnTo>
                <a:cubicBezTo>
                  <a:pt x="216" y="209"/>
                  <a:pt x="204" y="213"/>
                  <a:pt x="191" y="213"/>
                </a:cubicBezTo>
                <a:cubicBezTo>
                  <a:pt x="179" y="213"/>
                  <a:pt x="167" y="209"/>
                  <a:pt x="158" y="201"/>
                </a:cubicBezTo>
                <a:lnTo>
                  <a:pt x="21" y="73"/>
                </a:lnTo>
                <a:cubicBezTo>
                  <a:pt x="15" y="68"/>
                  <a:pt x="5" y="72"/>
                  <a:pt x="5" y="80"/>
                </a:cubicBezTo>
                <a:cubicBezTo>
                  <a:pt x="5" y="115"/>
                  <a:pt x="5" y="210"/>
                  <a:pt x="5" y="257"/>
                </a:cubicBezTo>
                <a:cubicBezTo>
                  <a:pt x="5" y="274"/>
                  <a:pt x="19" y="288"/>
                  <a:pt x="36" y="288"/>
                </a:cubicBezTo>
                <a:lnTo>
                  <a:pt x="347" y="288"/>
                </a:lnTo>
                <a:cubicBezTo>
                  <a:pt x="364" y="288"/>
                  <a:pt x="378" y="274"/>
                  <a:pt x="378" y="257"/>
                </a:cubicBezTo>
                <a:lnTo>
                  <a:pt x="378" y="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234;p98">
            <a:extLst>
              <a:ext uri="{FF2B5EF4-FFF2-40B4-BE49-F238E27FC236}">
                <a16:creationId xmlns:a16="http://schemas.microsoft.com/office/drawing/2014/main" id="{1489A2A8-96C8-D24A-BA34-22BF5BDD01D1}"/>
              </a:ext>
            </a:extLst>
          </p:cNvPr>
          <p:cNvSpPr/>
          <p:nvPr userDrawn="1"/>
        </p:nvSpPr>
        <p:spPr>
          <a:xfrm>
            <a:off x="786642" y="4747608"/>
            <a:ext cx="296245" cy="296322"/>
          </a:xfrm>
          <a:custGeom>
            <a:avLst/>
            <a:gdLst/>
            <a:ahLst/>
            <a:cxnLst/>
            <a:rect l="l" t="t" r="r" b="b"/>
            <a:pathLst>
              <a:path w="375" h="375" extrusionOk="0">
                <a:moveTo>
                  <a:pt x="187" y="0"/>
                </a:moveTo>
                <a:cubicBezTo>
                  <a:pt x="84" y="0"/>
                  <a:pt x="0" y="83"/>
                  <a:pt x="0" y="187"/>
                </a:cubicBezTo>
                <a:cubicBezTo>
                  <a:pt x="0" y="290"/>
                  <a:pt x="84" y="374"/>
                  <a:pt x="187" y="374"/>
                </a:cubicBezTo>
                <a:cubicBezTo>
                  <a:pt x="291" y="374"/>
                  <a:pt x="374" y="290"/>
                  <a:pt x="374" y="187"/>
                </a:cubicBezTo>
                <a:cubicBezTo>
                  <a:pt x="374" y="83"/>
                  <a:pt x="291" y="0"/>
                  <a:pt x="187" y="0"/>
                </a:cubicBezTo>
                <a:close/>
                <a:moveTo>
                  <a:pt x="211" y="267"/>
                </a:moveTo>
                <a:cubicBezTo>
                  <a:pt x="199" y="279"/>
                  <a:pt x="195" y="301"/>
                  <a:pt x="190" y="317"/>
                </a:cubicBezTo>
                <a:cubicBezTo>
                  <a:pt x="190" y="320"/>
                  <a:pt x="187" y="323"/>
                  <a:pt x="184" y="325"/>
                </a:cubicBezTo>
                <a:lnTo>
                  <a:pt x="176" y="328"/>
                </a:lnTo>
                <a:cubicBezTo>
                  <a:pt x="172" y="331"/>
                  <a:pt x="166" y="330"/>
                  <a:pt x="162" y="326"/>
                </a:cubicBezTo>
                <a:cubicBezTo>
                  <a:pt x="155" y="319"/>
                  <a:pt x="148" y="308"/>
                  <a:pt x="148" y="297"/>
                </a:cubicBezTo>
                <a:cubicBezTo>
                  <a:pt x="148" y="279"/>
                  <a:pt x="117" y="285"/>
                  <a:pt x="117" y="247"/>
                </a:cubicBezTo>
                <a:cubicBezTo>
                  <a:pt x="117" y="217"/>
                  <a:pt x="78" y="199"/>
                  <a:pt x="50" y="212"/>
                </a:cubicBezTo>
                <a:cubicBezTo>
                  <a:pt x="48" y="213"/>
                  <a:pt x="46" y="215"/>
                  <a:pt x="43" y="215"/>
                </a:cubicBezTo>
                <a:cubicBezTo>
                  <a:pt x="39" y="216"/>
                  <a:pt x="34" y="213"/>
                  <a:pt x="33" y="209"/>
                </a:cubicBezTo>
                <a:cubicBezTo>
                  <a:pt x="32" y="202"/>
                  <a:pt x="32" y="194"/>
                  <a:pt x="32" y="187"/>
                </a:cubicBezTo>
                <a:cubicBezTo>
                  <a:pt x="32" y="149"/>
                  <a:pt x="45" y="115"/>
                  <a:pt x="67" y="89"/>
                </a:cubicBezTo>
                <a:cubicBezTo>
                  <a:pt x="67" y="88"/>
                  <a:pt x="67" y="88"/>
                  <a:pt x="68" y="88"/>
                </a:cubicBezTo>
                <a:cubicBezTo>
                  <a:pt x="87" y="66"/>
                  <a:pt x="111" y="49"/>
                  <a:pt x="139" y="40"/>
                </a:cubicBezTo>
                <a:cubicBezTo>
                  <a:pt x="146" y="37"/>
                  <a:pt x="152" y="45"/>
                  <a:pt x="148" y="51"/>
                </a:cubicBezTo>
                <a:cubicBezTo>
                  <a:pt x="145" y="56"/>
                  <a:pt x="144" y="61"/>
                  <a:pt x="144" y="64"/>
                </a:cubicBezTo>
                <a:cubicBezTo>
                  <a:pt x="144" y="81"/>
                  <a:pt x="129" y="91"/>
                  <a:pt x="122" y="89"/>
                </a:cubicBezTo>
                <a:cubicBezTo>
                  <a:pt x="116" y="86"/>
                  <a:pt x="99" y="97"/>
                  <a:pt x="114" y="105"/>
                </a:cubicBezTo>
                <a:lnTo>
                  <a:pt x="123" y="109"/>
                </a:lnTo>
                <a:lnTo>
                  <a:pt x="124" y="110"/>
                </a:lnTo>
                <a:lnTo>
                  <a:pt x="127" y="111"/>
                </a:lnTo>
                <a:cubicBezTo>
                  <a:pt x="155" y="128"/>
                  <a:pt x="149" y="141"/>
                  <a:pt x="137" y="161"/>
                </a:cubicBezTo>
                <a:cubicBezTo>
                  <a:pt x="124" y="183"/>
                  <a:pt x="119" y="161"/>
                  <a:pt x="100" y="155"/>
                </a:cubicBezTo>
                <a:cubicBezTo>
                  <a:pt x="81" y="149"/>
                  <a:pt x="63" y="160"/>
                  <a:pt x="69" y="173"/>
                </a:cubicBezTo>
                <a:cubicBezTo>
                  <a:pt x="75" y="185"/>
                  <a:pt x="94" y="173"/>
                  <a:pt x="106" y="186"/>
                </a:cubicBezTo>
                <a:cubicBezTo>
                  <a:pt x="119" y="198"/>
                  <a:pt x="119" y="217"/>
                  <a:pt x="156" y="205"/>
                </a:cubicBezTo>
                <a:cubicBezTo>
                  <a:pt x="194" y="192"/>
                  <a:pt x="200" y="198"/>
                  <a:pt x="212" y="211"/>
                </a:cubicBezTo>
                <a:cubicBezTo>
                  <a:pt x="223" y="223"/>
                  <a:pt x="229" y="248"/>
                  <a:pt x="211" y="267"/>
                </a:cubicBezTo>
                <a:close/>
                <a:moveTo>
                  <a:pt x="310" y="265"/>
                </a:moveTo>
                <a:cubicBezTo>
                  <a:pt x="295" y="248"/>
                  <a:pt x="310" y="209"/>
                  <a:pt x="292" y="186"/>
                </a:cubicBezTo>
                <a:cubicBezTo>
                  <a:pt x="272" y="162"/>
                  <a:pt x="247" y="187"/>
                  <a:pt x="223" y="149"/>
                </a:cubicBezTo>
                <a:cubicBezTo>
                  <a:pt x="201" y="112"/>
                  <a:pt x="229" y="82"/>
                  <a:pt x="259" y="71"/>
                </a:cubicBezTo>
                <a:cubicBezTo>
                  <a:pt x="267" y="68"/>
                  <a:pt x="275" y="68"/>
                  <a:pt x="284" y="68"/>
                </a:cubicBezTo>
                <a:cubicBezTo>
                  <a:pt x="285" y="68"/>
                  <a:pt x="288" y="68"/>
                  <a:pt x="289" y="70"/>
                </a:cubicBezTo>
                <a:cubicBezTo>
                  <a:pt x="322" y="98"/>
                  <a:pt x="343" y="140"/>
                  <a:pt x="343" y="187"/>
                </a:cubicBezTo>
                <a:cubicBezTo>
                  <a:pt x="343" y="215"/>
                  <a:pt x="335" y="241"/>
                  <a:pt x="323" y="264"/>
                </a:cubicBezTo>
                <a:cubicBezTo>
                  <a:pt x="320" y="268"/>
                  <a:pt x="313" y="269"/>
                  <a:pt x="310" y="26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349;p98">
            <a:extLst>
              <a:ext uri="{FF2B5EF4-FFF2-40B4-BE49-F238E27FC236}">
                <a16:creationId xmlns:a16="http://schemas.microsoft.com/office/drawing/2014/main" id="{3B508AE4-6F9D-4D49-ADD2-92996C3D9AB7}"/>
              </a:ext>
            </a:extLst>
          </p:cNvPr>
          <p:cNvSpPr/>
          <p:nvPr userDrawn="1"/>
        </p:nvSpPr>
        <p:spPr>
          <a:xfrm>
            <a:off x="800925" y="3401690"/>
            <a:ext cx="264875" cy="362557"/>
          </a:xfrm>
          <a:custGeom>
            <a:avLst/>
            <a:gdLst/>
            <a:ahLst/>
            <a:cxnLst/>
            <a:rect l="l" t="t" r="r" b="b"/>
            <a:pathLst>
              <a:path w="335" h="460" extrusionOk="0">
                <a:moveTo>
                  <a:pt x="167" y="0"/>
                </a:moveTo>
                <a:cubicBezTo>
                  <a:pt x="74" y="0"/>
                  <a:pt x="0" y="76"/>
                  <a:pt x="0" y="169"/>
                </a:cubicBezTo>
                <a:cubicBezTo>
                  <a:pt x="0" y="306"/>
                  <a:pt x="167" y="459"/>
                  <a:pt x="167" y="459"/>
                </a:cubicBezTo>
                <a:cubicBezTo>
                  <a:pt x="167" y="459"/>
                  <a:pt x="334" y="299"/>
                  <a:pt x="334" y="169"/>
                </a:cubicBezTo>
                <a:cubicBezTo>
                  <a:pt x="334" y="76"/>
                  <a:pt x="260" y="0"/>
                  <a:pt x="167" y="0"/>
                </a:cubicBezTo>
                <a:close/>
                <a:moveTo>
                  <a:pt x="167" y="242"/>
                </a:moveTo>
                <a:cubicBezTo>
                  <a:pt x="138" y="242"/>
                  <a:pt x="112" y="225"/>
                  <a:pt x="100" y="197"/>
                </a:cubicBezTo>
                <a:cubicBezTo>
                  <a:pt x="88" y="170"/>
                  <a:pt x="95" y="139"/>
                  <a:pt x="115" y="119"/>
                </a:cubicBezTo>
                <a:cubicBezTo>
                  <a:pt x="136" y="98"/>
                  <a:pt x="167" y="91"/>
                  <a:pt x="194" y="102"/>
                </a:cubicBezTo>
                <a:cubicBezTo>
                  <a:pt x="221" y="113"/>
                  <a:pt x="239" y="140"/>
                  <a:pt x="239" y="169"/>
                </a:cubicBezTo>
                <a:cubicBezTo>
                  <a:pt x="239" y="208"/>
                  <a:pt x="207" y="241"/>
                  <a:pt x="167" y="2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DE932EE-54AD-DF4F-8330-4638394367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7156" y="2654243"/>
            <a:ext cx="9875669" cy="448844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84945B78-FF50-A04E-A571-C6082B17CF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7156" y="3379173"/>
            <a:ext cx="9875669" cy="448844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Address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F42F73A-EB54-2646-969C-8808E8523DC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156" y="4021724"/>
            <a:ext cx="9875669" cy="448844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DC73DA6-C635-B24C-88FB-DB6782AC67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7156" y="4680751"/>
            <a:ext cx="9875669" cy="448844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4720F46-54CD-0D4B-AFF9-B62A23F84781}"/>
              </a:ext>
            </a:extLst>
          </p:cNvPr>
          <p:cNvCxnSpPr>
            <a:cxnSpLocks/>
          </p:cNvCxnSpPr>
          <p:nvPr userDrawn="1"/>
        </p:nvCxnSpPr>
        <p:spPr>
          <a:xfrm>
            <a:off x="536360" y="2520069"/>
            <a:ext cx="0" cy="268330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32C1565-79B8-074A-A1EC-EB2AEDA7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0779" y="570005"/>
            <a:ext cx="30413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 b="0" i="0">
                <a:solidFill>
                  <a:schemeClr val="bg1">
                    <a:lumMod val="50000"/>
                  </a:schemeClr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54797FC3-DC33-DA47-95F6-F7EB925D69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3CF229-07A4-0A48-B37A-224A953F232A}"/>
              </a:ext>
            </a:extLst>
          </p:cNvPr>
          <p:cNvCxnSpPr>
            <a:cxnSpLocks/>
          </p:cNvCxnSpPr>
          <p:nvPr userDrawn="1"/>
        </p:nvCxnSpPr>
        <p:spPr>
          <a:xfrm>
            <a:off x="11358347" y="625959"/>
            <a:ext cx="0" cy="232322"/>
          </a:xfrm>
          <a:prstGeom prst="line">
            <a:avLst/>
          </a:prstGeom>
          <a:ln w="12700">
            <a:solidFill>
              <a:srgbClr val="70B2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E2175C7-9CB8-2448-9B05-69F01779E8F9}"/>
              </a:ext>
            </a:extLst>
          </p:cNvPr>
          <p:cNvSpPr/>
          <p:nvPr userDrawn="1"/>
        </p:nvSpPr>
        <p:spPr>
          <a:xfrm>
            <a:off x="0" y="6466114"/>
            <a:ext cx="12192000" cy="391886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663B76-15CB-434D-8715-085FAB65AA38}"/>
              </a:ext>
            </a:extLst>
          </p:cNvPr>
          <p:cNvSpPr txBox="1"/>
          <p:nvPr userDrawn="1"/>
        </p:nvSpPr>
        <p:spPr>
          <a:xfrm>
            <a:off x="10895818" y="6679133"/>
            <a:ext cx="759823" cy="807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525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UAB. All Rights Reserved.</a:t>
            </a:r>
          </a:p>
        </p:txBody>
      </p:sp>
      <p:sp>
        <p:nvSpPr>
          <p:cNvPr id="3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344334" y="6555805"/>
            <a:ext cx="5531989" cy="196529"/>
          </a:xfrm>
        </p:spPr>
        <p:txBody>
          <a:bodyPr lIns="0" tIns="0" rIns="0" bIns="0" anchor="b"/>
          <a:lstStyle>
            <a:lvl1pPr algn="ctr">
              <a:defRPr sz="7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4" y="6593268"/>
            <a:ext cx="2351356" cy="1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13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">
          <p15:clr>
            <a:srgbClr val="FBAE40"/>
          </p15:clr>
        </p15:guide>
        <p15:guide id="2" orient="horz" pos="1669">
          <p15:clr>
            <a:srgbClr val="FBAE40"/>
          </p15:clr>
        </p15:guide>
        <p15:guide id="3" pos="610">
          <p15:clr>
            <a:srgbClr val="FBAE40"/>
          </p15:clr>
        </p15:guide>
        <p15:guide id="4" orient="horz" pos="3227">
          <p15:clr>
            <a:srgbClr val="FBAE40"/>
          </p15:clr>
        </p15:guide>
        <p15:guide id="5" orient="horz" pos="2948">
          <p15:clr>
            <a:srgbClr val="FBAE40"/>
          </p15:clr>
        </p15:guide>
        <p15:guide id="6" orient="horz" pos="2812">
          <p15:clr>
            <a:srgbClr val="FBAE40"/>
          </p15:clr>
        </p15:guide>
        <p15:guide id="7" orient="horz" pos="2533">
          <p15:clr>
            <a:srgbClr val="FBAE40"/>
          </p15:clr>
        </p15:guide>
        <p15:guide id="8" orient="horz" pos="2414">
          <p15:clr>
            <a:srgbClr val="FBAE40"/>
          </p15:clr>
        </p15:guide>
        <p15:guide id="9" orient="horz" pos="2126">
          <p15:clr>
            <a:srgbClr val="FBAE40"/>
          </p15:clr>
        </p15:guide>
        <p15:guide id="10" orient="horz" pos="1957">
          <p15:clr>
            <a:srgbClr val="FBAE40"/>
          </p15:clr>
        </p15:guide>
        <p15:guide id="11" pos="432">
          <p15:clr>
            <a:srgbClr val="FBAE40"/>
          </p15:clr>
        </p15:guide>
        <p15:guide id="12" pos="5369">
          <p15:clr>
            <a:srgbClr val="FBAE40"/>
          </p15:clr>
        </p15:guide>
        <p15:guide id="13" pos="5279">
          <p15:clr>
            <a:srgbClr val="FBAE40"/>
          </p15:clr>
        </p15:guide>
        <p15:guide id="14" pos="5508">
          <p15:clr>
            <a:srgbClr val="FBAE40"/>
          </p15:clr>
        </p15:guide>
        <p15:guide id="15" orient="horz" pos="425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BFFBB1-09AD-2142-892E-C4655DFBA1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1876586"/>
            <a:ext cx="9144000" cy="2387600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5AA08003-45F5-44E5-9CB3-AEF061C5A2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34" y="928012"/>
            <a:ext cx="6312747" cy="416812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7A69B81-CEB2-49A6-BFE5-C583B976B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82" y="1364473"/>
            <a:ext cx="9142060" cy="293296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  <a:endParaRPr lang="en-GB" dirty="0"/>
          </a:p>
        </p:txBody>
      </p:sp>
      <p:pic>
        <p:nvPicPr>
          <p:cNvPr id="13" name="Graphic 10">
            <a:extLst>
              <a:ext uri="{FF2B5EF4-FFF2-40B4-BE49-F238E27FC236}">
                <a16:creationId xmlns:a16="http://schemas.microsoft.com/office/drawing/2014/main" id="{C1E0CC92-FEF5-415B-8C2E-E06D362507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80" r="5495" b="15282"/>
          <a:stretch/>
        </p:blipFill>
        <p:spPr>
          <a:xfrm>
            <a:off x="3549636" y="0"/>
            <a:ext cx="11671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25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2">
          <p15:clr>
            <a:srgbClr val="FBAE40"/>
          </p15:clr>
        </p15:guide>
        <p15:guide id="2" orient="horz" pos="2550">
          <p15:clr>
            <a:srgbClr val="FBAE40"/>
          </p15:clr>
        </p15:guide>
        <p15:guide id="3" orient="horz" pos="991">
          <p15:clr>
            <a:srgbClr val="FBAE40"/>
          </p15:clr>
        </p15:guide>
        <p15:guide id="4" orient="horz" pos="584">
          <p15:clr>
            <a:srgbClr val="FBAE40"/>
          </p15:clr>
        </p15:guide>
        <p15:guide id="5" pos="468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pic>
        <p:nvPicPr>
          <p:cNvPr id="13" name="Graphic 10">
            <a:extLst>
              <a:ext uri="{FF2B5EF4-FFF2-40B4-BE49-F238E27FC236}">
                <a16:creationId xmlns:a16="http://schemas.microsoft.com/office/drawing/2014/main" id="{34ED47A7-D6B2-4F14-8B73-2D87D14D79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80" r="5495" b="15282"/>
          <a:stretch/>
        </p:blipFill>
        <p:spPr>
          <a:xfrm>
            <a:off x="3549636" y="0"/>
            <a:ext cx="116718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FFBB1-09AD-2142-892E-C4655DFBA1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1876586"/>
            <a:ext cx="9144000" cy="2387600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5CC4DB7-E18C-4210-8760-C8AC01E35B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34" y="928012"/>
            <a:ext cx="6312747" cy="416812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6DBF773-D735-4C37-AABF-D7525952C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82" y="1364473"/>
            <a:ext cx="9142060" cy="293296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7936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2">
          <p15:clr>
            <a:srgbClr val="FBAE40"/>
          </p15:clr>
        </p15:guide>
        <p15:guide id="3" orient="horz" pos="584">
          <p15:clr>
            <a:srgbClr val="FBAE40"/>
          </p15:clr>
        </p15:guide>
        <p15:guide id="4" orient="horz" pos="991">
          <p15:clr>
            <a:srgbClr val="FBAE40"/>
          </p15:clr>
        </p15:guide>
        <p15:guide id="5" orient="horz" pos="2558">
          <p15:clr>
            <a:srgbClr val="FBAE40"/>
          </p15:clr>
        </p15:guide>
        <p15:guide id="6" pos="468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 Slide -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AC4C4F-1474-1448-99C2-BB9A34078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lt"/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016000" y="4333876"/>
            <a:ext cx="9016771" cy="1655762"/>
          </a:xfrm>
        </p:spPr>
        <p:txBody>
          <a:bodyPr lIns="0" tIns="36000" rIns="0" bIns="0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8">
            <a:extLst>
              <a:ext uri="{FF2B5EF4-FFF2-40B4-BE49-F238E27FC236}">
                <a16:creationId xmlns:a16="http://schemas.microsoft.com/office/drawing/2014/main" id="{F7849BD5-9C11-5D44-854F-7027C6FBA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8012"/>
            <a:ext cx="6312747" cy="416812"/>
          </a:xfrm>
          <a:prstGeom prst="rect">
            <a:avLst/>
          </a:prstGeom>
        </p:spPr>
      </p:pic>
      <p:pic>
        <p:nvPicPr>
          <p:cNvPr id="17" name="Graphic 10">
            <a:extLst>
              <a:ext uri="{FF2B5EF4-FFF2-40B4-BE49-F238E27FC236}">
                <a16:creationId xmlns:a16="http://schemas.microsoft.com/office/drawing/2014/main" id="{1E09CFCF-5ADD-B247-A896-6E6979ED52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80" r="5495" b="15282"/>
          <a:stretch/>
        </p:blipFill>
        <p:spPr>
          <a:xfrm>
            <a:off x="3549636" y="0"/>
            <a:ext cx="11671808" cy="685800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1011766" y="2553420"/>
            <a:ext cx="9021233" cy="1687212"/>
          </a:xfr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>
                <a:solidFill>
                  <a:schemeClr val="bg1"/>
                </a:solidFill>
                <a:latin typeface="+mj-lt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US" dirty="0"/>
              <a:t>Intro Slide - Monogram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97147" y="1364473"/>
            <a:ext cx="9142060" cy="293296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</p:spTree>
    <p:extLst>
      <p:ext uri="{BB962C8B-B14F-4D97-AF65-F5344CB8AC3E}">
        <p14:creationId xmlns:p14="http://schemas.microsoft.com/office/powerpoint/2010/main" val="2008916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8">
          <p15:clr>
            <a:srgbClr val="FBAE40"/>
          </p15:clr>
        </p15:guide>
        <p15:guide id="2" orient="horz" pos="2543">
          <p15:clr>
            <a:srgbClr val="FBAE40"/>
          </p15:clr>
        </p15:guide>
        <p15:guide id="3" orient="horz" pos="587">
          <p15:clr>
            <a:srgbClr val="FBAE40"/>
          </p15:clr>
        </p15:guide>
        <p15:guide id="4" orient="horz" pos="978">
          <p15:clr>
            <a:srgbClr val="FBAE40"/>
          </p15:clr>
        </p15:guide>
        <p15:guide id="5" orient="horz" pos="2728">
          <p15:clr>
            <a:srgbClr val="FBAE40"/>
          </p15:clr>
        </p15:guide>
        <p15:guide id="6" pos="47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UAB Heersink School of Medicine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0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3ED245-0C1C-7DF7-9355-3DFBC5884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AAEBF0-550B-8741-44E4-AAA4E2807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2FCE1-D4B4-7798-3C98-60F26EAAE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48046-95ED-5A28-D422-EE5179B88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93096-E757-6C7B-C057-3D6082CDB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17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687" r:id="rId12"/>
    <p:sldLayoutId id="2147483688" r:id="rId13"/>
    <p:sldLayoutId id="2147483695" r:id="rId14"/>
    <p:sldLayoutId id="2147483696" r:id="rId15"/>
    <p:sldLayoutId id="2147483697" r:id="rId16"/>
    <p:sldLayoutId id="2147483698" r:id="rId17"/>
    <p:sldLayoutId id="2147483701" r:id="rId18"/>
    <p:sldLayoutId id="2147483702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4" r:id="rId29"/>
    <p:sldLayoutId id="2147483715" r:id="rId30"/>
    <p:sldLayoutId id="2147483718" r:id="rId31"/>
    <p:sldLayoutId id="2147483719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  <p:sldLayoutId id="2147483731" r:id="rId41"/>
    <p:sldLayoutId id="2147483732" r:id="rId42"/>
    <p:sldLayoutId id="2147483733" r:id="rId43"/>
    <p:sldLayoutId id="2147483734" r:id="rId44"/>
    <p:sldLayoutId id="2147483736" r:id="rId45"/>
    <p:sldLayoutId id="2147483737" r:id="rId46"/>
    <p:sldLayoutId id="2147483684" r:id="rId4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r>
              <a:rPr lang="en-GB"/>
              <a:t>UAB Heersink School of Medicine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Proxima Nova Rg" panose="02000506030000020004" pitchFamily="50" charset="0"/>
                <a:ea typeface="Proxima Nova Rg" panose="02000506030000020004" pitchFamily="50" charset="0"/>
                <a:cs typeface="Proxima Nova Rg" panose="02000506030000020004" pitchFamily="50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49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241"/>
          </a:solidFill>
          <a:latin typeface="Proxima Nova Rg" panose="02000506030000020004" pitchFamily="50" charset="0"/>
          <a:ea typeface="Proxima Nova Rg" panose="02000506030000020004" pitchFamily="50" charset="0"/>
          <a:cs typeface="Proxima Nova Rg" panose="02000506030000020004" pitchFamily="50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roxima Nova Rg" panose="02000506030000020004" pitchFamily="50" charset="0"/>
          <a:ea typeface="Proxima Nova Rg" panose="02000506030000020004" pitchFamily="50" charset="0"/>
          <a:cs typeface="Proxima Nova Rg" panose="02000506030000020004" pitchFamily="50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roxima Nova Rg" panose="02000506030000020004" pitchFamily="50" charset="0"/>
          <a:ea typeface="Proxima Nova Rg" panose="02000506030000020004" pitchFamily="50" charset="0"/>
          <a:cs typeface="Proxima Nova Rg" panose="02000506030000020004" pitchFamily="50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roxima Nova Rg" panose="02000506030000020004" pitchFamily="50" charset="0"/>
          <a:ea typeface="Proxima Nova Rg" panose="02000506030000020004" pitchFamily="50" charset="0"/>
          <a:cs typeface="Proxima Nova Rg" panose="02000506030000020004" pitchFamily="50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oxima Nova Rg" panose="02000506030000020004" pitchFamily="50" charset="0"/>
          <a:ea typeface="Proxima Nova Rg" panose="02000506030000020004" pitchFamily="50" charset="0"/>
          <a:cs typeface="Proxima Nova Rg" panose="02000506030000020004" pitchFamily="50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oxima Nova Rg" panose="02000506030000020004" pitchFamily="50" charset="0"/>
          <a:ea typeface="Proxima Nova Rg" panose="02000506030000020004" pitchFamily="50" charset="0"/>
          <a:cs typeface="Proxima Nova Rg" panose="02000506030000020004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Maggie@margaretcanterphd.com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E1AE84F-C38C-F5B2-636B-9846ECFBAC7A}"/>
              </a:ext>
            </a:extLst>
          </p:cNvPr>
          <p:cNvSpPr/>
          <p:nvPr/>
        </p:nvSpPr>
        <p:spPr>
          <a:xfrm>
            <a:off x="0" y="4205906"/>
            <a:ext cx="12192000" cy="2652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96EF97-EA43-5D73-D1C7-F2DE16DEE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0E910-2770-1DBD-5342-EFC385CDB2A0}"/>
              </a:ext>
            </a:extLst>
          </p:cNvPr>
          <p:cNvSpPr txBox="1"/>
          <p:nvPr/>
        </p:nvSpPr>
        <p:spPr>
          <a:xfrm>
            <a:off x="1876926" y="771585"/>
            <a:ext cx="887930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Generational Trauma: </a:t>
            </a:r>
          </a:p>
          <a:p>
            <a:pPr algn="ctr"/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Understanding What It Is, Who It Affects, and How To Address It In Treatment</a:t>
            </a:r>
            <a:endParaRPr lang="en-US" sz="6500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63C50D-C760-6101-2FCD-6103BC7F046E}"/>
              </a:ext>
            </a:extLst>
          </p:cNvPr>
          <p:cNvSpPr txBox="1"/>
          <p:nvPr/>
        </p:nvSpPr>
        <p:spPr>
          <a:xfrm>
            <a:off x="2630003" y="5206990"/>
            <a:ext cx="6931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iti SC Medium" pitchFamily="2" charset="-128"/>
                <a:ea typeface="Heiti SC Medium" pitchFamily="2" charset="-128"/>
              </a:rPr>
              <a:t>Maggie Canter, PhD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7ACFD0-3636-3BF8-5724-BDF6163D8BA0}"/>
              </a:ext>
            </a:extLst>
          </p:cNvPr>
          <p:cNvSpPr txBox="1"/>
          <p:nvPr/>
        </p:nvSpPr>
        <p:spPr>
          <a:xfrm>
            <a:off x="3006090" y="5730375"/>
            <a:ext cx="6179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iti SC Medium" pitchFamily="2" charset="-128"/>
                <a:ea typeface="Heiti SC Medium" pitchFamily="2" charset="-128"/>
              </a:rPr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304392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8BD2CC-C22D-6BEC-3070-E3EC17BC5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E2217C2-83BE-DCEF-1067-0C0F74958483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708A5-A4F7-4E4B-C56E-545025293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1336CD-0BF1-80AF-8DA0-E2CBD99F115E}"/>
              </a:ext>
            </a:extLst>
          </p:cNvPr>
          <p:cNvSpPr txBox="1"/>
          <p:nvPr/>
        </p:nvSpPr>
        <p:spPr>
          <a:xfrm>
            <a:off x="227330" y="192360"/>
            <a:ext cx="66979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Overview and Goals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EB1D69-25C6-2EE1-402D-351C8FBDD0C7}"/>
              </a:ext>
            </a:extLst>
          </p:cNvPr>
          <p:cNvSpPr txBox="1"/>
          <p:nvPr/>
        </p:nvSpPr>
        <p:spPr>
          <a:xfrm>
            <a:off x="823995" y="1762784"/>
            <a:ext cx="105440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Define generational trauma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Identify who generational trauma affects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Learn strategies to treat generational trauma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Learn a technique to improve the attachment in the parent-child relationship and reduce behavioral problems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321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4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A6435C-724D-E442-C2F1-3BFD9A214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28961-925D-8C78-BCA3-E4E8C2C3A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508327-F06F-520A-26A2-6306854BEEB3}"/>
              </a:ext>
            </a:extLst>
          </p:cNvPr>
          <p:cNvSpPr txBox="1"/>
          <p:nvPr/>
        </p:nvSpPr>
        <p:spPr>
          <a:xfrm>
            <a:off x="2747010" y="1250027"/>
            <a:ext cx="66979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What is generational trauma?</a:t>
            </a:r>
          </a:p>
        </p:txBody>
      </p:sp>
    </p:spTree>
    <p:extLst>
      <p:ext uri="{BB962C8B-B14F-4D97-AF65-F5344CB8AC3E}">
        <p14:creationId xmlns:p14="http://schemas.microsoft.com/office/powerpoint/2010/main" val="3577809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69CB49-3999-A9F1-D652-EBFCA65AB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0F642F-5BE3-9CD8-FCB3-955EB1316F69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F8A885-0690-139B-D271-0CB50397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1CED3E-4E14-1129-C3C4-5B3390DB6885}"/>
              </a:ext>
            </a:extLst>
          </p:cNvPr>
          <p:cNvSpPr txBox="1"/>
          <p:nvPr/>
        </p:nvSpPr>
        <p:spPr>
          <a:xfrm>
            <a:off x="227330" y="192360"/>
            <a:ext cx="66979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Definition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8D3EFC-14F5-426E-430A-CF55C91B605A}"/>
              </a:ext>
            </a:extLst>
          </p:cNvPr>
          <p:cNvSpPr txBox="1"/>
          <p:nvPr/>
        </p:nvSpPr>
        <p:spPr>
          <a:xfrm>
            <a:off x="823995" y="1762784"/>
            <a:ext cx="105440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Generational trauma refers to the psychological, emotional, and physiological consequences of traumatic events that are passed down from one generation to the next.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The effects of trauma experienced by caregivers can be passed down through epigenetic changes, parenting and attachment patterns, family dynamics, and communication patterns.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Can lead to attachment problems, relationship difficulties, and increase children’s susceptibility to anxiety disorders, depression, or PTSD.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49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4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D8B5B-28D7-E3AB-C954-9BF5A6AAC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56E43-D894-E335-E99F-B37077820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5F69A-2F15-2C32-8E73-317AF1B7DE31}"/>
              </a:ext>
            </a:extLst>
          </p:cNvPr>
          <p:cNvSpPr txBox="1"/>
          <p:nvPr/>
        </p:nvSpPr>
        <p:spPr>
          <a:xfrm>
            <a:off x="2416810" y="1250027"/>
            <a:ext cx="75653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Who does generational trauma affect?</a:t>
            </a:r>
          </a:p>
        </p:txBody>
      </p:sp>
    </p:spTree>
    <p:extLst>
      <p:ext uri="{BB962C8B-B14F-4D97-AF65-F5344CB8AC3E}">
        <p14:creationId xmlns:p14="http://schemas.microsoft.com/office/powerpoint/2010/main" val="722151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00D2F-DBC8-36F5-6F48-9850C79E0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9166B0-F93D-D1F6-A1F9-884C1412455D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B6615-35F2-14B7-D4E6-17C81EC3B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CD4A3-3B67-3FD0-3BEE-B18131EEFA33}"/>
              </a:ext>
            </a:extLst>
          </p:cNvPr>
          <p:cNvSpPr txBox="1"/>
          <p:nvPr/>
        </p:nvSpPr>
        <p:spPr>
          <a:xfrm>
            <a:off x="227330" y="192360"/>
            <a:ext cx="117360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Las Madres </a:t>
            </a:r>
            <a:r>
              <a:rPr lang="en-US" sz="4500" dirty="0" err="1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Nuevas</a:t>
            </a:r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(</a:t>
            </a:r>
            <a:r>
              <a:rPr lang="en-US" sz="4500" dirty="0" err="1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Roubinov</a:t>
            </a:r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et al., 2021)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64C4C3-FFD1-F6D7-C078-9A6D8F7ED422}"/>
              </a:ext>
            </a:extLst>
          </p:cNvPr>
          <p:cNvSpPr txBox="1"/>
          <p:nvPr/>
        </p:nvSpPr>
        <p:spPr>
          <a:xfrm>
            <a:off x="809791" y="1508784"/>
            <a:ext cx="1054400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A large-scale study that follows 322 low-income Mexican-American mother-infant dyads from the prenatal period through 9 years of 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Maternal ACEs predicted more mental health and child behavior problems and negatively affected the mother-child dyadic functioning—don’t just affect the exposed individual!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Relationship-based dyadic therapy (in addition to individual and family-level treatment) in the postpartum period can improve both caregiver mental health and child behavior problems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2725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6B015-E58D-BE86-24AF-371E0C001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C3652F8-5DE9-A585-B816-DEC2545F4114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A038A0-57F9-888C-CEDA-064AE776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0BCD50-F5A9-68BB-3878-C7CEF857D6AB}"/>
              </a:ext>
            </a:extLst>
          </p:cNvPr>
          <p:cNvSpPr txBox="1"/>
          <p:nvPr/>
        </p:nvSpPr>
        <p:spPr>
          <a:xfrm>
            <a:off x="227330" y="192360"/>
            <a:ext cx="98056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Children (</a:t>
            </a:r>
            <a:r>
              <a:rPr lang="en-US" sz="4500" dirty="0" err="1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Pumariega</a:t>
            </a:r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et al., 2022)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8F3D99-89CD-89AE-4BCB-E5D49FC92B72}"/>
              </a:ext>
            </a:extLst>
          </p:cNvPr>
          <p:cNvSpPr txBox="1"/>
          <p:nvPr/>
        </p:nvSpPr>
        <p:spPr>
          <a:xfrm>
            <a:off x="823995" y="1762784"/>
            <a:ext cx="105440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Traumatic experiences (historical/generational trauma, immigration and acculturation stressors, natural and manmade disasters, experiences of discrimination, family violence, and community violence) disproportionately affect minority youth.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The most pivotal area for further research is on the impact of cumulative traumatic stress and historical trauma on minority/BIPOC children and families, which is critical for prevention efforts.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4150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4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E80F9-604D-4EDF-5DD1-81B1048BF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62B7DD-02A1-FA0F-2E15-51F9D2CD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37979B-6C49-302C-E6C3-F597DC0E8537}"/>
              </a:ext>
            </a:extLst>
          </p:cNvPr>
          <p:cNvSpPr txBox="1"/>
          <p:nvPr/>
        </p:nvSpPr>
        <p:spPr>
          <a:xfrm>
            <a:off x="2416810" y="1250027"/>
            <a:ext cx="75653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What are the treatment options?</a:t>
            </a:r>
          </a:p>
        </p:txBody>
      </p:sp>
    </p:spTree>
    <p:extLst>
      <p:ext uri="{BB962C8B-B14F-4D97-AF65-F5344CB8AC3E}">
        <p14:creationId xmlns:p14="http://schemas.microsoft.com/office/powerpoint/2010/main" val="716853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20945-B9AB-25EF-22D1-45CC72AD2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E4309F9-6150-5696-0F92-611C546810E1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60FDB-82AD-30D4-9A74-697993C1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787A6B-47C1-DBF4-33E4-9759B527A773}"/>
              </a:ext>
            </a:extLst>
          </p:cNvPr>
          <p:cNvSpPr txBox="1"/>
          <p:nvPr/>
        </p:nvSpPr>
        <p:spPr>
          <a:xfrm>
            <a:off x="227330" y="192360"/>
            <a:ext cx="111406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Psychoeducation (</a:t>
            </a:r>
            <a:r>
              <a:rPr lang="en-US" sz="4500" dirty="0" err="1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Chockshi</a:t>
            </a:r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et al., 2023) </a:t>
            </a:r>
            <a:endParaRPr lang="en-US" sz="2400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747D77-F1DB-8F5F-9F6E-AB2B26647DAF}"/>
              </a:ext>
            </a:extLst>
          </p:cNvPr>
          <p:cNvSpPr txBox="1"/>
          <p:nvPr/>
        </p:nvSpPr>
        <p:spPr>
          <a:xfrm>
            <a:off x="823995" y="1762784"/>
            <a:ext cx="105440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Psychoeducation on intergenerational trauma has the potential to reduce the health impact of traumatic exposures for caregivers and prevent traumatic exposures and chronic stress for their children.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Study of 21 adolescent mothers in a primary care clinic where they received a card that depicted generational trauma and its effects.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Mothers indicated they were very likely to change their behaviors based on what they learned.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0750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37A407-DC7C-C420-B797-F50ABA8F7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6D931FA-8601-DDD4-A132-8DF32A35EA82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798A8E-E2FB-6951-0218-56A438CD7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9BB9E-ACF0-49C8-1611-369236723278}"/>
              </a:ext>
            </a:extLst>
          </p:cNvPr>
          <p:cNvSpPr txBox="1"/>
          <p:nvPr/>
        </p:nvSpPr>
        <p:spPr>
          <a:xfrm>
            <a:off x="227330" y="192360"/>
            <a:ext cx="111406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Child-Parent Psychotherapy </a:t>
            </a:r>
            <a:r>
              <a:rPr lang="en-US" sz="24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(Lieberman et al., 2005)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B4B0AE-C2AC-1EE5-7CE0-3EAC43F536F3}"/>
              </a:ext>
            </a:extLst>
          </p:cNvPr>
          <p:cNvSpPr txBox="1"/>
          <p:nvPr/>
        </p:nvSpPr>
        <p:spPr>
          <a:xfrm>
            <a:off x="823995" y="1762784"/>
            <a:ext cx="105440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Child–Parent Psychotherapy (CPP) is a therapy for young children from birth through age 5 and their caregivers</a:t>
            </a:r>
          </a:p>
          <a:p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CPP: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Supports family strengths and relationships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Helps families heal and grow after stressful experiences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Respects family and cultural values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Goals: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Improve children and caregivers’ mood, behaviors, trauma symptoms, stress, and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293913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73EC2C-39C3-BD89-4E19-44B9684A0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284676A-C170-6A01-B0C7-357EE46808ED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B710D-B425-AFFF-CBC8-A7BDB8EB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66264A-F637-898F-38F1-B3002E5E96B9}"/>
              </a:ext>
            </a:extLst>
          </p:cNvPr>
          <p:cNvSpPr txBox="1"/>
          <p:nvPr/>
        </p:nvSpPr>
        <p:spPr>
          <a:xfrm>
            <a:off x="227330" y="192360"/>
            <a:ext cx="8383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Child-Parent Psychotherapy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405105-F9EB-AFAE-6775-672A42350A99}"/>
              </a:ext>
            </a:extLst>
          </p:cNvPr>
          <p:cNvSpPr txBox="1"/>
          <p:nvPr/>
        </p:nvSpPr>
        <p:spPr>
          <a:xfrm>
            <a:off x="255491" y="1562348"/>
            <a:ext cx="76590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CPP sessions are usually weekly and involve the child and the caregiver but can involve some caregiver only sessions</a:t>
            </a:r>
          </a:p>
          <a:p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Treatment targets include teaching caregivers and children to: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Understand each 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Talk and play about difficult experiences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Respond to difficult feelings and behaviors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Create a family story that leads to healing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7955CF-C4D7-8911-9D24-B5ABC7B03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517167"/>
            <a:ext cx="3347830" cy="502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74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A9A87A-9E53-F0B6-4C39-3771623BB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AD79B9-0964-5804-C8A7-26B3230DE680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5756B-1E37-25B0-29BB-3AC59AD7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F380B-499E-9446-D465-09FDEAE53CAA}"/>
              </a:ext>
            </a:extLst>
          </p:cNvPr>
          <p:cNvSpPr txBox="1"/>
          <p:nvPr/>
        </p:nvSpPr>
        <p:spPr>
          <a:xfrm>
            <a:off x="227330" y="192360"/>
            <a:ext cx="8383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Child-Parent Psychotherapy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934686-0CAF-BBDE-67E7-6D22E842941D}"/>
              </a:ext>
            </a:extLst>
          </p:cNvPr>
          <p:cNvSpPr txBox="1"/>
          <p:nvPr/>
        </p:nvSpPr>
        <p:spPr>
          <a:xfrm>
            <a:off x="266700" y="1642461"/>
            <a:ext cx="10960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Case Example: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Who: mother in her 20s and her almost 2yo son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Referred following a developmental evaluation that demonstrated child was delayed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Mother had a history of neglect and abuse in her own childhood and prior to her most recent relationship was a victim of domestic violence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Goal: Help mother learn skills to work through her trauma and build a healthy attachment with her child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Length of treatment: 6 months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3342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4F129C-9512-1D93-B718-2516F259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FED9C4-E9A9-8324-A104-A9AE22E34057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606333-3841-64D4-9623-60E28EE11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24C50F-0485-9760-9DF6-77FE55448AB3}"/>
              </a:ext>
            </a:extLst>
          </p:cNvPr>
          <p:cNvSpPr txBox="1"/>
          <p:nvPr/>
        </p:nvSpPr>
        <p:spPr>
          <a:xfrm>
            <a:off x="227330" y="192360"/>
            <a:ext cx="8383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AF-CBT (Kolko et al., 2011)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8F40B2-BD26-872A-4BAC-913481BB50BD}"/>
              </a:ext>
            </a:extLst>
          </p:cNvPr>
          <p:cNvSpPr txBox="1"/>
          <p:nvPr/>
        </p:nvSpPr>
        <p:spPr>
          <a:xfrm>
            <a:off x="227330" y="1654157"/>
            <a:ext cx="115328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Alternatives for Families: A Cognitive Behavioral Therapy (AF-CBT) is a trauma-informed, evidence-based treatment designed for abusive parents and their school-aged children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2A91A8-0A49-47BF-1130-735B56833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381" y="3318066"/>
            <a:ext cx="8123237" cy="299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29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33E5B-7050-48A7-3101-FD306BB3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18B467D-382F-A129-DB02-9E21686C526F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3FEF38-1530-3326-5F8D-B65F3920C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8139D5-27BA-E3AF-A138-87D73396E67B}"/>
              </a:ext>
            </a:extLst>
          </p:cNvPr>
          <p:cNvSpPr txBox="1"/>
          <p:nvPr/>
        </p:nvSpPr>
        <p:spPr>
          <a:xfrm>
            <a:off x="227330" y="192360"/>
            <a:ext cx="8383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AF-CBT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6A0028-B539-1B21-382A-2A28C1EB3990}"/>
              </a:ext>
            </a:extLst>
          </p:cNvPr>
          <p:cNvSpPr txBox="1"/>
          <p:nvPr/>
        </p:nvSpPr>
        <p:spPr>
          <a:xfrm>
            <a:off x="227330" y="1833548"/>
            <a:ext cx="78625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Treatment targets: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Engagement and Psychoeducation (e.g., learning about family experiences)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Individual Skill-building (e.g., emotion regulation, noticing positive behavior)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Family Applications (e.g., communication, problem solving).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1BE8FD-69C5-00FA-ED86-07964A528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750" y="1614487"/>
            <a:ext cx="262890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45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78AEE-6929-3452-2884-B0AB89276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FA950A1-B0D5-8038-F299-BDF4D19A8E87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6EC65-1581-01C8-9B1E-00E72DC71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528420-BE68-F8B9-8783-8C3A12EF3A1F}"/>
              </a:ext>
            </a:extLst>
          </p:cNvPr>
          <p:cNvSpPr txBox="1"/>
          <p:nvPr/>
        </p:nvSpPr>
        <p:spPr>
          <a:xfrm>
            <a:off x="227330" y="192360"/>
            <a:ext cx="8383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AF-CBT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F1008F-6298-6BFE-CE1E-3580EEBEA5AD}"/>
              </a:ext>
            </a:extLst>
          </p:cNvPr>
          <p:cNvSpPr txBox="1"/>
          <p:nvPr/>
        </p:nvSpPr>
        <p:spPr>
          <a:xfrm>
            <a:off x="227330" y="1833548"/>
            <a:ext cx="76593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Goals: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Support children and caregivers who are under stress and/or exposed to traumatic circumstances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Improve child behavior and well-being and family safety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Reduce risk for high conflict interactions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Promote effective use of discipline and feedback with children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E5B051-083D-DF13-6226-6EDB123ED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723" y="2626347"/>
            <a:ext cx="4035277" cy="227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2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302899-FEBA-A69B-C119-30FF4920D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ECB2961-5243-6FB7-D7C8-DA4FE62A4886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4819B-9A6E-23E2-7EEF-C59969A3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37844-EC70-A66F-5678-1E3EDD761E1C}"/>
              </a:ext>
            </a:extLst>
          </p:cNvPr>
          <p:cNvSpPr txBox="1"/>
          <p:nvPr/>
        </p:nvSpPr>
        <p:spPr>
          <a:xfrm>
            <a:off x="227330" y="192360"/>
            <a:ext cx="8383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AF-CBT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8DF076-818F-23B5-ED22-5BFE5A0D2F7B}"/>
              </a:ext>
            </a:extLst>
          </p:cNvPr>
          <p:cNvSpPr txBox="1"/>
          <p:nvPr/>
        </p:nvSpPr>
        <p:spPr>
          <a:xfrm>
            <a:off x="266700" y="1642461"/>
            <a:ext cx="109601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Case Example: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Who: mother, 7yo girl, and 17yo girl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Referred by NY ACS following younger child’s disclosure of sexual abuse by her mother’s boyfriend to her teacher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Older daughter had disclosed abuse to mother previously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Mother was using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Older sister felt guilty she did not prevent younger sister’s abuse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Goal: keep these children with their mother, improve their relationships, and teach mom healthy coping strategies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Length of treatment: 6 months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2273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2E6FB-3344-A547-6549-A9A8EA9DD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0012369-D408-919B-5E32-9FB24BD47970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A8C8C-CEE3-7CE2-9D8C-609B8B12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4A580A-111A-994F-A003-1C07CD90AA9E}"/>
              </a:ext>
            </a:extLst>
          </p:cNvPr>
          <p:cNvSpPr txBox="1"/>
          <p:nvPr/>
        </p:nvSpPr>
        <p:spPr>
          <a:xfrm>
            <a:off x="227330" y="192360"/>
            <a:ext cx="111406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Parent-Child Interaction Therapy</a:t>
            </a:r>
            <a:endParaRPr lang="en-US" sz="2400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8022F-D1A9-4382-E85E-F428119BEC31}"/>
              </a:ext>
            </a:extLst>
          </p:cNvPr>
          <p:cNvSpPr txBox="1"/>
          <p:nvPr/>
        </p:nvSpPr>
        <p:spPr>
          <a:xfrm>
            <a:off x="227331" y="1435595"/>
            <a:ext cx="117995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PCIT is a dyadic treatment that was initially developed to treat child behavior problems but has since had many adaptations.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Traditional PCIT has 2 phases of treatment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CDI: relationship focused on building strong attachment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PDI: discipline focused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PCIT has been used to treat children who experienced trauma but did not directly address trauma in treatment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TDI (Gurwitch &amp; Warner-Metzger, 2022) keeps the traditional core skills of PCIT and adds in adding sessions to cover psychoeducation about trauma, caregiver response to a child’s trauma reactions (SAFE skills), and coping skills to aid both the child and the caregiver to manage trauma activators (COPE skills)</a:t>
            </a:r>
          </a:p>
        </p:txBody>
      </p:sp>
    </p:spTree>
    <p:extLst>
      <p:ext uri="{BB962C8B-B14F-4D97-AF65-F5344CB8AC3E}">
        <p14:creationId xmlns:p14="http://schemas.microsoft.com/office/powerpoint/2010/main" val="1250114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4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ECD5AC-B92C-B1D2-4B62-3120009F5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5F3C6A-2AD9-F898-07CA-79BA144FB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18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CA38EE-AA1E-9CE1-78EA-0B3C727F7E18}"/>
              </a:ext>
            </a:extLst>
          </p:cNvPr>
          <p:cNvSpPr txBox="1"/>
          <p:nvPr/>
        </p:nvSpPr>
        <p:spPr>
          <a:xfrm>
            <a:off x="2747010" y="2151727"/>
            <a:ext cx="66979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Parenting Styles</a:t>
            </a:r>
          </a:p>
        </p:txBody>
      </p:sp>
    </p:spTree>
    <p:extLst>
      <p:ext uri="{BB962C8B-B14F-4D97-AF65-F5344CB8AC3E}">
        <p14:creationId xmlns:p14="http://schemas.microsoft.com/office/powerpoint/2010/main" val="2865620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BB0C9E-F2C0-F6E1-92AB-AE3EBF4D3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E64EF1-22FE-D6C8-2098-4CDB035C127B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598E89-B69A-453A-CB71-686E363493AD}"/>
              </a:ext>
            </a:extLst>
          </p:cNvPr>
          <p:cNvSpPr txBox="1"/>
          <p:nvPr/>
        </p:nvSpPr>
        <p:spPr>
          <a:xfrm>
            <a:off x="227329" y="192360"/>
            <a:ext cx="11804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Four Parenting Styles (Baumrind; Maccoby &amp; Martin)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864F2864-BDE5-B9C2-CD58-954AB953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D01DB7E-DDDE-6D4D-BDCB-96BE45022331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B6BD3803-1472-7F8E-B699-49D870E78B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031416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EB922C0-1604-A702-3CEC-5771DE7BD627}"/>
              </a:ext>
            </a:extLst>
          </p:cNvPr>
          <p:cNvCxnSpPr>
            <a:cxnSpLocks/>
          </p:cNvCxnSpPr>
          <p:nvPr/>
        </p:nvCxnSpPr>
        <p:spPr>
          <a:xfrm>
            <a:off x="6003758" y="2173640"/>
            <a:ext cx="6101" cy="39247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34EE373-2C70-E2B4-ACBB-5D93FAD8E174}"/>
              </a:ext>
            </a:extLst>
          </p:cNvPr>
          <p:cNvCxnSpPr>
            <a:cxnSpLocks/>
          </p:cNvCxnSpPr>
          <p:nvPr/>
        </p:nvCxnSpPr>
        <p:spPr>
          <a:xfrm>
            <a:off x="1511968" y="3934326"/>
            <a:ext cx="916806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9D4FE70-04D5-79D6-7FD9-CEAE35597D21}"/>
              </a:ext>
            </a:extLst>
          </p:cNvPr>
          <p:cNvSpPr txBox="1"/>
          <p:nvPr/>
        </p:nvSpPr>
        <p:spPr>
          <a:xfrm>
            <a:off x="10768263" y="3628251"/>
            <a:ext cx="117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ON WARMTH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E6EDE7-CC8F-DEB6-77CC-FB339B61417C}"/>
              </a:ext>
            </a:extLst>
          </p:cNvPr>
          <p:cNvSpPr txBox="1"/>
          <p:nvPr/>
        </p:nvSpPr>
        <p:spPr>
          <a:xfrm>
            <a:off x="5508786" y="6098426"/>
            <a:ext cx="117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 ON RULES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1706F4-49F9-F9E9-E33C-06C258A71526}"/>
              </a:ext>
            </a:extLst>
          </p:cNvPr>
          <p:cNvSpPr txBox="1"/>
          <p:nvPr/>
        </p:nvSpPr>
        <p:spPr>
          <a:xfrm>
            <a:off x="5420313" y="1603100"/>
            <a:ext cx="117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 ON RULES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9D0061-9DB3-6A8E-33B9-5FF94B5B7569}"/>
              </a:ext>
            </a:extLst>
          </p:cNvPr>
          <p:cNvSpPr txBox="1"/>
          <p:nvPr/>
        </p:nvSpPr>
        <p:spPr>
          <a:xfrm>
            <a:off x="1777976" y="2303240"/>
            <a:ext cx="3344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</a:t>
            </a:r>
            <a:r>
              <a:rPr lang="en-US" b="1" dirty="0"/>
              <a:t>Authoritarian</a:t>
            </a:r>
            <a:r>
              <a:rPr lang="en-US" dirty="0"/>
              <a:t>: Rules and consequences with little warmth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581A61-85FE-C6E3-9C3A-9BEE77A0894E}"/>
              </a:ext>
            </a:extLst>
          </p:cNvPr>
          <p:cNvSpPr txBox="1"/>
          <p:nvPr/>
        </p:nvSpPr>
        <p:spPr>
          <a:xfrm>
            <a:off x="6681296" y="2336791"/>
            <a:ext cx="304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</a:t>
            </a:r>
            <a:r>
              <a:rPr lang="en-US" b="1" dirty="0"/>
              <a:t>Authoritative</a:t>
            </a:r>
            <a:r>
              <a:rPr lang="en-US" dirty="0"/>
              <a:t>: Rules with limits and lots of warmth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30DB7C-A774-6A47-0A77-5074BB9BDD07}"/>
              </a:ext>
            </a:extLst>
          </p:cNvPr>
          <p:cNvSpPr txBox="1"/>
          <p:nvPr/>
        </p:nvSpPr>
        <p:spPr>
          <a:xfrm>
            <a:off x="6683213" y="4483858"/>
            <a:ext cx="3118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</a:t>
            </a:r>
            <a:r>
              <a:rPr lang="en-US" b="1" dirty="0"/>
              <a:t>Permissive</a:t>
            </a:r>
            <a:r>
              <a:rPr lang="en-US" dirty="0"/>
              <a:t>: Few rules and limits with lots of warmth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3C1DD3-7DB0-2382-A68C-D92FB98DD76D}"/>
              </a:ext>
            </a:extLst>
          </p:cNvPr>
          <p:cNvSpPr txBox="1"/>
          <p:nvPr/>
        </p:nvSpPr>
        <p:spPr>
          <a:xfrm>
            <a:off x="1745910" y="4478945"/>
            <a:ext cx="3629767" cy="646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 </a:t>
            </a:r>
            <a:r>
              <a:rPr lang="en-US" b="1" dirty="0"/>
              <a:t>Neglectful</a:t>
            </a:r>
            <a:r>
              <a:rPr lang="en-US" dirty="0"/>
              <a:t>: Few rules and limits and little warmth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C8B157-770A-2570-7888-FACFB8110FB4}"/>
              </a:ext>
            </a:extLst>
          </p:cNvPr>
          <p:cNvSpPr txBox="1"/>
          <p:nvPr/>
        </p:nvSpPr>
        <p:spPr>
          <a:xfrm>
            <a:off x="252661" y="3628251"/>
            <a:ext cx="117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ON WARMTH</a:t>
            </a:r>
          </a:p>
        </p:txBody>
      </p:sp>
    </p:spTree>
    <p:extLst>
      <p:ext uri="{BB962C8B-B14F-4D97-AF65-F5344CB8AC3E}">
        <p14:creationId xmlns:p14="http://schemas.microsoft.com/office/powerpoint/2010/main" val="2739747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70E6E5-EAD8-4F2A-C6B8-16A9E70CE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A5A847-9AE5-B61C-83FD-E8DBC8881CD3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17A46-868F-E299-BE42-A7A64955445F}"/>
              </a:ext>
            </a:extLst>
          </p:cNvPr>
          <p:cNvSpPr txBox="1"/>
          <p:nvPr/>
        </p:nvSpPr>
        <p:spPr>
          <a:xfrm>
            <a:off x="227330" y="192360"/>
            <a:ext cx="87775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Our Parenting Goal!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D8E034-3236-FB0E-94BC-D54617121A86}"/>
              </a:ext>
            </a:extLst>
          </p:cNvPr>
          <p:cNvSpPr txBox="1"/>
          <p:nvPr/>
        </p:nvSpPr>
        <p:spPr>
          <a:xfrm>
            <a:off x="1215956" y="2590636"/>
            <a:ext cx="68002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The </a:t>
            </a:r>
            <a:r>
              <a:rPr lang="en-US" sz="3000" dirty="0">
                <a:latin typeface="Avenir Book" panose="02000503020000020003" pitchFamily="2" charset="0"/>
                <a:ea typeface="Heiti SC Medium" pitchFamily="2" charset="-128"/>
              </a:rPr>
              <a:t>“</a:t>
            </a: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just right</a:t>
            </a:r>
            <a:r>
              <a:rPr lang="en-US" sz="3000" dirty="0">
                <a:latin typeface="Avenir Book" panose="02000503020000020003" pitchFamily="2" charset="0"/>
                <a:ea typeface="Heiti SC Medium" pitchFamily="2" charset="-128"/>
              </a:rPr>
              <a:t>”</a:t>
            </a: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 parenting style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Warm and firm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Responsive to child</a:t>
            </a:r>
            <a:r>
              <a:rPr lang="en-US" sz="3000" dirty="0">
                <a:latin typeface="Avenir Book" panose="02000503020000020003" pitchFamily="2" charset="0"/>
                <a:ea typeface="Heiti SC Medium" pitchFamily="2" charset="-128"/>
              </a:rPr>
              <a:t>’</a:t>
            </a: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s needs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Clear rules and limits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Encourage independence safely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Making choices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Unstructured play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Scaffolding new skills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3AD146-29B1-8C1C-E617-49303D85FCBA}"/>
              </a:ext>
            </a:extLst>
          </p:cNvPr>
          <p:cNvSpPr txBox="1"/>
          <p:nvPr/>
        </p:nvSpPr>
        <p:spPr>
          <a:xfrm>
            <a:off x="1215956" y="1542797"/>
            <a:ext cx="363962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Heiti SC Medium" pitchFamily="2" charset="-128"/>
                <a:ea typeface="Heiti SC Medium" pitchFamily="2" charset="-128"/>
              </a:rPr>
              <a:t>Authoritative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227DDAC-ADF5-7829-146D-3E59BB1D5B49}"/>
              </a:ext>
            </a:extLst>
          </p:cNvPr>
          <p:cNvCxnSpPr>
            <a:cxnSpLocks/>
          </p:cNvCxnSpPr>
          <p:nvPr/>
        </p:nvCxnSpPr>
        <p:spPr>
          <a:xfrm>
            <a:off x="1215956" y="2385392"/>
            <a:ext cx="9442174" cy="0"/>
          </a:xfrm>
          <a:prstGeom prst="line">
            <a:avLst/>
          </a:prstGeom>
          <a:ln w="60325">
            <a:solidFill>
              <a:srgbClr val="007B5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308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1D81CD-D873-E46B-C172-61AFF90CB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F8FE49-B83B-F5D1-9291-7312022B8174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C9529A-EF64-4200-CCCD-6FC5A44FF759}"/>
              </a:ext>
            </a:extLst>
          </p:cNvPr>
          <p:cNvSpPr txBox="1"/>
          <p:nvPr/>
        </p:nvSpPr>
        <p:spPr>
          <a:xfrm>
            <a:off x="227330" y="192360"/>
            <a:ext cx="87775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Does trauma affect parenting?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A0BE32-1438-0666-852C-EEA92C65CB51}"/>
              </a:ext>
            </a:extLst>
          </p:cNvPr>
          <p:cNvSpPr txBox="1"/>
          <p:nvPr/>
        </p:nvSpPr>
        <p:spPr>
          <a:xfrm>
            <a:off x="1215956" y="2590636"/>
            <a:ext cx="93250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How do you think it could affect individuals who may lean towards each of the 4 parenting styles?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Authoritarian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Authoritative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Permissive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Neglectful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078A79-9F35-19BA-10E2-7C7084A63A73}"/>
              </a:ext>
            </a:extLst>
          </p:cNvPr>
          <p:cNvSpPr txBox="1"/>
          <p:nvPr/>
        </p:nvSpPr>
        <p:spPr>
          <a:xfrm>
            <a:off x="1215956" y="1542797"/>
            <a:ext cx="363962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Heiti SC Medium" pitchFamily="2" charset="-128"/>
                <a:ea typeface="Heiti SC Medium" pitchFamily="2" charset="-128"/>
              </a:rPr>
              <a:t>Yes!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3F0DC4-FE3E-E696-5C0F-1722D0E5072F}"/>
              </a:ext>
            </a:extLst>
          </p:cNvPr>
          <p:cNvCxnSpPr>
            <a:cxnSpLocks/>
          </p:cNvCxnSpPr>
          <p:nvPr/>
        </p:nvCxnSpPr>
        <p:spPr>
          <a:xfrm>
            <a:off x="1215956" y="2385392"/>
            <a:ext cx="9442174" cy="0"/>
          </a:xfrm>
          <a:prstGeom prst="line">
            <a:avLst/>
          </a:prstGeom>
          <a:ln w="60325">
            <a:solidFill>
              <a:srgbClr val="007B5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750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4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902FB5-68B6-3C63-F078-306FE5C0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1AA055-29B5-3145-0089-CE18FD0D3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0E6005-EF8D-1633-2312-55ADFD20D943}"/>
              </a:ext>
            </a:extLst>
          </p:cNvPr>
          <p:cNvSpPr txBox="1"/>
          <p:nvPr/>
        </p:nvSpPr>
        <p:spPr>
          <a:xfrm>
            <a:off x="2747010" y="1439457"/>
            <a:ext cx="66979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Relationship Building Skills</a:t>
            </a:r>
            <a:endParaRPr lang="en-US" sz="8000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4035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7CF4F-F6C3-3D6D-CFEF-A3CF54A1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7" y="681037"/>
            <a:ext cx="5634161" cy="1788811"/>
          </a:xfrm>
        </p:spPr>
        <p:txBody>
          <a:bodyPr>
            <a:normAutofit/>
          </a:bodyPr>
          <a:lstStyle/>
          <a:p>
            <a:r>
              <a:rPr lang="en-US" sz="3400"/>
              <a:t>Creating a strong parent-child relationship through play</a:t>
            </a:r>
          </a:p>
        </p:txBody>
      </p:sp>
      <p:sp>
        <p:nvSpPr>
          <p:cNvPr id="48" name="Rounded Rectangle 26">
            <a:extLst>
              <a:ext uri="{FF2B5EF4-FFF2-40B4-BE49-F238E27FC236}">
                <a16:creationId xmlns:a16="http://schemas.microsoft.com/office/drawing/2014/main" id="{BA1B5697-42F2-4D35-AC70-5153F4213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9181" y="640080"/>
            <a:ext cx="480917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94315B-011C-D598-23DB-6DA45306DF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29" r="4908" b="3"/>
          <a:stretch/>
        </p:blipFill>
        <p:spPr>
          <a:xfrm>
            <a:off x="6993488" y="804661"/>
            <a:ext cx="4480560" cy="5248656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A8412-F9AA-974A-BDCF-6DEDADC71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D01DB7E-DDDE-6D4D-BDCB-96BE45022331}" type="slidenum">
              <a:rPr lang="en-US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8A275F4-3A5A-B7E3-7C3C-25F09466E9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837890"/>
              </p:ext>
            </p:extLst>
          </p:nvPr>
        </p:nvGraphicFramePr>
        <p:xfrm>
          <a:off x="710389" y="2630161"/>
          <a:ext cx="5634159" cy="3546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55678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B43E9-DFB0-41D9-4F23-699B3C077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1D3BB8-9F18-4464-72E4-B89EBB3B7D4D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CD8CA0-149A-E999-DB7B-BAC6635575F9}"/>
              </a:ext>
            </a:extLst>
          </p:cNvPr>
          <p:cNvSpPr txBox="1"/>
          <p:nvPr/>
        </p:nvSpPr>
        <p:spPr>
          <a:xfrm>
            <a:off x="358875" y="63884"/>
            <a:ext cx="11833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How much time do parents need to spend with their child to have a positive impact on child behavior?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F7BC015-2074-C152-902C-0A8C776060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5838802"/>
              </p:ext>
            </p:extLst>
          </p:nvPr>
        </p:nvGraphicFramePr>
        <p:xfrm>
          <a:off x="556591" y="1252831"/>
          <a:ext cx="10930295" cy="5349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6503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8EC93-C2FA-2751-4667-8C281C6AD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8CFA3E-904A-A75E-CB6C-E5EBF91F4103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084F0F-0070-5704-86FC-3480DD7FA6A8}"/>
              </a:ext>
            </a:extLst>
          </p:cNvPr>
          <p:cNvSpPr txBox="1"/>
          <p:nvPr/>
        </p:nvSpPr>
        <p:spPr>
          <a:xfrm>
            <a:off x="227330" y="192360"/>
            <a:ext cx="87775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PRIDE Skills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645D2B0-E155-181F-CEC1-7091ABD433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50531"/>
              </p:ext>
            </p:extLst>
          </p:nvPr>
        </p:nvGraphicFramePr>
        <p:xfrm>
          <a:off x="1397000" y="1733458"/>
          <a:ext cx="9398000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5981">
                  <a:extLst>
                    <a:ext uri="{9D8B030D-6E8A-4147-A177-3AD203B41FA5}">
                      <a16:colId xmlns:a16="http://schemas.microsoft.com/office/drawing/2014/main" val="1169821365"/>
                    </a:ext>
                  </a:extLst>
                </a:gridCol>
                <a:gridCol w="6152019">
                  <a:extLst>
                    <a:ext uri="{9D8B030D-6E8A-4147-A177-3AD203B41FA5}">
                      <a16:colId xmlns:a16="http://schemas.microsoft.com/office/drawing/2014/main" val="656198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006241"/>
                          </a:solidFill>
                          <a:latin typeface="Bernard MT Condensed" panose="02050806060905020404" pitchFamily="18" charset="77"/>
                        </a:rPr>
                        <a:t>P</a:t>
                      </a:r>
                      <a:r>
                        <a:rPr lang="en-US" sz="4000" b="1" dirty="0">
                          <a:solidFill>
                            <a:schemeClr val="tx1"/>
                          </a:solidFill>
                          <a:latin typeface="HEITI SC MEDIUM" pitchFamily="2" charset="-128"/>
                          <a:ea typeface="HEITI SC MEDIUM" pitchFamily="2" charset="-128"/>
                        </a:rPr>
                        <a:t>raise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0" dirty="0">
                          <a:solidFill>
                            <a:schemeClr val="tx1"/>
                          </a:solidFill>
                          <a:latin typeface="Heiti SC Medium" pitchFamily="2" charset="-128"/>
                          <a:ea typeface="Heiti SC Medium" pitchFamily="2" charset="-128"/>
                        </a:rPr>
                        <a:t>Provide specific, labeled praise to appropriate behaviors that you like.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006241"/>
                          </a:solidFill>
                          <a:latin typeface="Bernard MT Condensed" panose="02050806060905020404" pitchFamily="18" charset="77"/>
                        </a:rPr>
                        <a:t>R</a:t>
                      </a:r>
                      <a:r>
                        <a:rPr lang="en-US" sz="4000" b="1" dirty="0"/>
                        <a:t>eflect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Heiti SC Medium" pitchFamily="2" charset="-128"/>
                          <a:ea typeface="Heiti SC Medium" pitchFamily="2" charset="-128"/>
                        </a:rPr>
                        <a:t>Reflect appropriate speech and sounds to increase language skills.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010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006241"/>
                          </a:solidFill>
                          <a:latin typeface="Bernard MT Condensed" panose="02050806060905020404" pitchFamily="18" charset="77"/>
                        </a:rPr>
                        <a:t>I</a:t>
                      </a:r>
                      <a:r>
                        <a:rPr lang="en-US" sz="4000" b="1" dirty="0"/>
                        <a:t>mitate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Heiti SC Medium" pitchFamily="2" charset="-128"/>
                          <a:ea typeface="Heiti SC Medium" pitchFamily="2" charset="-128"/>
                        </a:rPr>
                        <a:t>Join in the play and imitate what your child is doing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18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006241"/>
                          </a:solidFill>
                          <a:latin typeface="Bernard MT Condensed" panose="02050806060905020404" pitchFamily="18" charset="77"/>
                        </a:rPr>
                        <a:t>D</a:t>
                      </a:r>
                      <a:r>
                        <a:rPr lang="en-US" sz="4000" b="1" dirty="0"/>
                        <a:t>escribe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Heiti SC Medium" pitchFamily="2" charset="-128"/>
                          <a:ea typeface="Heiti SC Medium" pitchFamily="2" charset="-128"/>
                        </a:rPr>
                        <a:t>Observe and describe what your child is doing out loud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87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1" dirty="0">
                          <a:solidFill>
                            <a:srgbClr val="006241"/>
                          </a:solidFill>
                          <a:latin typeface="Bernard MT Condensed" panose="02050806060905020404" pitchFamily="18" charset="77"/>
                        </a:rPr>
                        <a:t>E</a:t>
                      </a:r>
                      <a:r>
                        <a:rPr lang="en-US" sz="4000" b="1" dirty="0"/>
                        <a:t>njoy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Heiti SC Medium" pitchFamily="2" charset="-128"/>
                          <a:ea typeface="Heiti SC Medium" pitchFamily="2" charset="-128"/>
                        </a:rPr>
                        <a:t>Show genuine enjoyment during this time! HAVE FUN!</a:t>
                      </a: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14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499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115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7F8581-3F46-8ECB-3B28-0BBC5FB88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852085-72DE-6434-A383-DAF791D12023}"/>
              </a:ext>
            </a:extLst>
          </p:cNvPr>
          <p:cNvSpPr/>
          <p:nvPr/>
        </p:nvSpPr>
        <p:spPr>
          <a:xfrm>
            <a:off x="1" y="0"/>
            <a:ext cx="2999232" cy="6993467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F5EEA-15C3-666D-9396-33187625BC33}"/>
              </a:ext>
            </a:extLst>
          </p:cNvPr>
          <p:cNvSpPr txBox="1"/>
          <p:nvPr/>
        </p:nvSpPr>
        <p:spPr>
          <a:xfrm>
            <a:off x="325459" y="1870976"/>
            <a:ext cx="234831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</a:t>
            </a:r>
            <a:r>
              <a:rPr lang="en-US" sz="5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raise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631BF3-45B6-9143-B843-E1FA6887CA75}"/>
              </a:ext>
            </a:extLst>
          </p:cNvPr>
          <p:cNvSpPr txBox="1"/>
          <p:nvPr/>
        </p:nvSpPr>
        <p:spPr>
          <a:xfrm>
            <a:off x="3715874" y="797510"/>
            <a:ext cx="57621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Provide specific, labeled praise to appropriate behaviors that you like.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Heiti SC Medium" pitchFamily="2" charset="-128"/>
                <a:cs typeface="Arial" panose="020B0604020202020204" pitchFamily="34" charset="0"/>
              </a:rPr>
              <a:t>“</a:t>
            </a:r>
            <a:r>
              <a:rPr lang="en-US" sz="2400" dirty="0">
                <a:latin typeface="Heiti SC Medium" pitchFamily="2" charset="-128"/>
                <a:ea typeface="Heiti SC Medium" pitchFamily="2" charset="-128"/>
              </a:rPr>
              <a:t>Nice job!</a:t>
            </a:r>
            <a:r>
              <a:rPr lang="en-US" sz="2400" dirty="0">
                <a:latin typeface="Arial" panose="020B0604020202020204" pitchFamily="34" charset="0"/>
                <a:ea typeface="Heiti SC Medium" pitchFamily="2" charset="-128"/>
                <a:cs typeface="Arial" panose="020B0604020202020204" pitchFamily="34" charset="0"/>
              </a:rPr>
              <a:t>” </a:t>
            </a:r>
            <a:r>
              <a:rPr lang="en-US" sz="2400" dirty="0">
                <a:latin typeface="Heiti SC Medium" pitchFamily="2" charset="-128"/>
                <a:ea typeface="Heiti SC Medium" pitchFamily="2" charset="-128"/>
              </a:rPr>
              <a:t>vs </a:t>
            </a:r>
            <a:r>
              <a:rPr lang="en-US" sz="2400" dirty="0">
                <a:latin typeface="Arial" panose="020B0604020202020204" pitchFamily="34" charset="0"/>
                <a:ea typeface="Heiti SC Medium" pitchFamily="2" charset="-128"/>
                <a:cs typeface="Arial" panose="020B0604020202020204" pitchFamily="34" charset="0"/>
              </a:rPr>
              <a:t>“</a:t>
            </a:r>
            <a:r>
              <a:rPr lang="en-US" sz="2400" dirty="0">
                <a:latin typeface="Heiti SC Medium" pitchFamily="2" charset="-128"/>
                <a:ea typeface="Heiti SC Medium" pitchFamily="2" charset="-128"/>
              </a:rPr>
              <a:t>Nice job putting those toys away!</a:t>
            </a:r>
            <a:r>
              <a:rPr lang="en-US" sz="2400" dirty="0">
                <a:latin typeface="Arial" panose="020B0604020202020204" pitchFamily="34" charset="0"/>
                <a:ea typeface="Heiti SC Medium" pitchFamily="2" charset="-128"/>
                <a:cs typeface="Arial" panose="020B0604020202020204" pitchFamily="34" charset="0"/>
              </a:rPr>
              <a:t>”</a:t>
            </a:r>
          </a:p>
          <a:p>
            <a:pPr lvl="1"/>
            <a:endParaRPr lang="en-US" sz="2400" dirty="0">
              <a:latin typeface="Arial" panose="020B0604020202020204" pitchFamily="34" charset="0"/>
              <a:ea typeface="Heiti SC Medium" pitchFamily="2" charset="-128"/>
              <a:cs typeface="Arial" panose="020B0604020202020204" pitchFamily="34" charset="0"/>
            </a:endParaRPr>
          </a:p>
          <a:p>
            <a:pPr marL="525463" lvl="1" indent="-525463">
              <a:buFont typeface="Arial" panose="020B0604020202020204" pitchFamily="34" charset="0"/>
              <a:buChar char="•"/>
            </a:pPr>
            <a:r>
              <a:rPr lang="en-US" sz="2400" dirty="0">
                <a:latin typeface="Heiti SC Medium" pitchFamily="2" charset="-128"/>
                <a:ea typeface="Heiti SC Medium" pitchFamily="2" charset="-128"/>
                <a:cs typeface="Arial" panose="020B0604020202020204" pitchFamily="34" charset="0"/>
              </a:rPr>
              <a:t>You can use labeled praise to improve problem behaviors before they occur.</a:t>
            </a:r>
          </a:p>
          <a:p>
            <a:pPr marL="525463" lvl="1" indent="-525463">
              <a:buFont typeface="Arial" panose="020B0604020202020204" pitchFamily="34" charset="0"/>
              <a:buChar char="•"/>
            </a:pPr>
            <a:endParaRPr lang="en-US" sz="2400" dirty="0">
              <a:latin typeface="Heiti SC Medium" pitchFamily="2" charset="-128"/>
              <a:ea typeface="Heiti SC Medium" pitchFamily="2" charset="-128"/>
              <a:cs typeface="Arial" panose="020B0604020202020204" pitchFamily="34" charset="0"/>
            </a:endParaRPr>
          </a:p>
          <a:p>
            <a:pPr marL="982663" lvl="2" indent="-525463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  <a:cs typeface="Arial" panose="020B0604020202020204" pitchFamily="34" charset="0"/>
              </a:rPr>
              <a:t>For example, what is the opposite of running </a:t>
            </a:r>
            <a:r>
              <a:rPr lang="en-US" sz="2400" dirty="0">
                <a:latin typeface="Heiti SC Medium" pitchFamily="2" charset="-128"/>
                <a:ea typeface="Heiti SC Medium" pitchFamily="2" charset="-128"/>
                <a:cs typeface="Arial" panose="020B0604020202020204" pitchFamily="34" charset="0"/>
              </a:rPr>
              <a:t>in the house? Hitting siblings?</a:t>
            </a:r>
            <a:endParaRPr lang="en-US" sz="24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  <a:cs typeface="Arial" panose="020B0604020202020204" pitchFamily="34" charset="0"/>
            </a:endParaRPr>
          </a:p>
        </p:txBody>
      </p:sp>
      <p:pic>
        <p:nvPicPr>
          <p:cNvPr id="4" name="Graphic 3" descr="Clapping hands with solid fill">
            <a:extLst>
              <a:ext uri="{FF2B5EF4-FFF2-40B4-BE49-F238E27FC236}">
                <a16:creationId xmlns:a16="http://schemas.microsoft.com/office/drawing/2014/main" id="{850DF240-AD23-622E-BDA3-94374AF70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390586">
            <a:off x="9303851" y="4320758"/>
            <a:ext cx="3479462" cy="3479462"/>
          </a:xfrm>
          <a:prstGeom prst="rect">
            <a:avLst/>
          </a:prstGeom>
        </p:spPr>
      </p:pic>
      <p:pic>
        <p:nvPicPr>
          <p:cNvPr id="5" name="Graphic 4" descr="Clapping hands with solid fill">
            <a:extLst>
              <a:ext uri="{FF2B5EF4-FFF2-40B4-BE49-F238E27FC236}">
                <a16:creationId xmlns:a16="http://schemas.microsoft.com/office/drawing/2014/main" id="{BEACE5DA-3014-62BB-E338-FC28E50A4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648069">
            <a:off x="9850201" y="-848492"/>
            <a:ext cx="3479462" cy="34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48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AEEFCC-84D9-DFC0-92E2-586E515F2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B13637-B4D5-3CFF-12A5-DBB86BC73BBE}"/>
              </a:ext>
            </a:extLst>
          </p:cNvPr>
          <p:cNvSpPr/>
          <p:nvPr/>
        </p:nvSpPr>
        <p:spPr>
          <a:xfrm>
            <a:off x="1" y="0"/>
            <a:ext cx="2999232" cy="6993467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D8C114-68AA-BB76-A640-7737B4A0496E}"/>
              </a:ext>
            </a:extLst>
          </p:cNvPr>
          <p:cNvSpPr txBox="1"/>
          <p:nvPr/>
        </p:nvSpPr>
        <p:spPr>
          <a:xfrm>
            <a:off x="162730" y="1870976"/>
            <a:ext cx="267377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R</a:t>
            </a:r>
            <a:r>
              <a:rPr lang="en-US" sz="5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eflect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62F7A3-2782-AD18-0EB3-EF9CCEBE770F}"/>
              </a:ext>
            </a:extLst>
          </p:cNvPr>
          <p:cNvSpPr txBox="1"/>
          <p:nvPr/>
        </p:nvSpPr>
        <p:spPr>
          <a:xfrm>
            <a:off x="3742944" y="1511574"/>
            <a:ext cx="43986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Reflect on your child</a:t>
            </a: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ea typeface="Heiti SC Medium" pitchFamily="2" charset="-128"/>
                <a:cs typeface="Arial" panose="020B0604020202020204" pitchFamily="34" charset="0"/>
              </a:rPr>
              <a:t>’</a:t>
            </a: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s appropriate talk.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Repeat/paraphrase child</a:t>
            </a: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ea typeface="Heiti SC Medium" pitchFamily="2" charset="-128"/>
                <a:cs typeface="Arial" panose="020B0604020202020204" pitchFamily="34" charset="0"/>
              </a:rPr>
              <a:t>’</a:t>
            </a: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s statements.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ea typeface="Heiti SC Medium" pitchFamily="2" charset="-128"/>
              <a:cs typeface="Arial" panose="020B0604020202020204" pitchFamily="34" charset="0"/>
            </a:endParaRPr>
          </a:p>
          <a:p>
            <a:pPr marL="525463" lvl="1" indent="-525463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  <a:cs typeface="Arial" panose="020B0604020202020204" pitchFamily="34" charset="0"/>
              </a:rPr>
              <a:t>This skill may feel awkward at first!</a:t>
            </a:r>
          </a:p>
          <a:p>
            <a:pPr marL="0" lvl="1"/>
            <a:endParaRPr lang="en-US" sz="2800" dirty="0">
              <a:latin typeface="Heiti SC Medium" pitchFamily="2" charset="-128"/>
              <a:ea typeface="Heiti SC Medium" pitchFamily="2" charset="-128"/>
              <a:cs typeface="Arial" panose="020B0604020202020204" pitchFamily="34" charset="0"/>
            </a:endParaRP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6D8B6AA2-2FFC-BF12-E7CC-898C8D9EE2A2}"/>
              </a:ext>
            </a:extLst>
          </p:cNvPr>
          <p:cNvSpPr/>
          <p:nvPr/>
        </p:nvSpPr>
        <p:spPr>
          <a:xfrm>
            <a:off x="8885259" y="992623"/>
            <a:ext cx="2738458" cy="1932879"/>
          </a:xfrm>
          <a:prstGeom prst="wedgeRoundRectCallout">
            <a:avLst>
              <a:gd name="adj1" fmla="val -47545"/>
              <a:gd name="adj2" fmla="val 76241"/>
              <a:gd name="adj3" fmla="val 16667"/>
            </a:avLst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8144D33F-1666-C34F-E2BB-8C16A17E2932}"/>
              </a:ext>
            </a:extLst>
          </p:cNvPr>
          <p:cNvSpPr/>
          <p:nvPr/>
        </p:nvSpPr>
        <p:spPr>
          <a:xfrm>
            <a:off x="8942493" y="3493620"/>
            <a:ext cx="2738458" cy="1932879"/>
          </a:xfrm>
          <a:prstGeom prst="wedgeRoundRectCallout">
            <a:avLst>
              <a:gd name="adj1" fmla="val 45725"/>
              <a:gd name="adj2" fmla="val 75581"/>
              <a:gd name="adj3" fmla="val 16667"/>
            </a:avLst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02B38A-DA16-9E6E-2423-F87526E2D849}"/>
              </a:ext>
            </a:extLst>
          </p:cNvPr>
          <p:cNvSpPr txBox="1"/>
          <p:nvPr/>
        </p:nvSpPr>
        <p:spPr>
          <a:xfrm>
            <a:off x="9164150" y="1266564"/>
            <a:ext cx="22951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Child: That crayon is blue!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56FCAC-9E21-CDEC-37A3-4D117DDB958E}"/>
              </a:ext>
            </a:extLst>
          </p:cNvPr>
          <p:cNvSpPr txBox="1"/>
          <p:nvPr/>
        </p:nvSpPr>
        <p:spPr>
          <a:xfrm>
            <a:off x="9164150" y="3767561"/>
            <a:ext cx="22951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Parent: That crayon </a:t>
            </a:r>
            <a:r>
              <a:rPr lang="en-US" sz="2800" b="0" i="1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is</a:t>
            </a:r>
            <a:r>
              <a:rPr lang="en-US" sz="2800" b="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blue!</a:t>
            </a:r>
          </a:p>
        </p:txBody>
      </p:sp>
    </p:spTree>
    <p:extLst>
      <p:ext uri="{BB962C8B-B14F-4D97-AF65-F5344CB8AC3E}">
        <p14:creationId xmlns:p14="http://schemas.microsoft.com/office/powerpoint/2010/main" val="4044929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C4B7E-EC06-A8C8-503B-B9D5F8D8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 descr="Toy Train with solid fill">
            <a:extLst>
              <a:ext uri="{FF2B5EF4-FFF2-40B4-BE49-F238E27FC236}">
                <a16:creationId xmlns:a16="http://schemas.microsoft.com/office/drawing/2014/main" id="{19A63AE7-632D-19C7-4BA7-BF6C16253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931222">
            <a:off x="9268636" y="3629862"/>
            <a:ext cx="2348864" cy="2348864"/>
          </a:xfrm>
          <a:prstGeom prst="rect">
            <a:avLst/>
          </a:prstGeom>
        </p:spPr>
      </p:pic>
      <p:pic>
        <p:nvPicPr>
          <p:cNvPr id="10" name="Graphic 9" descr="Beach ball with solid fill">
            <a:extLst>
              <a:ext uri="{FF2B5EF4-FFF2-40B4-BE49-F238E27FC236}">
                <a16:creationId xmlns:a16="http://schemas.microsoft.com/office/drawing/2014/main" id="{0E24C6A2-E38E-275C-6806-92450C21A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469773">
            <a:off x="9120618" y="1118265"/>
            <a:ext cx="2348864" cy="23488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0670CB-ADFA-2246-01EC-7C8ADFF56A91}"/>
              </a:ext>
            </a:extLst>
          </p:cNvPr>
          <p:cNvSpPr/>
          <p:nvPr/>
        </p:nvSpPr>
        <p:spPr>
          <a:xfrm>
            <a:off x="1" y="0"/>
            <a:ext cx="2999232" cy="6993467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E36E6A-C838-67DA-80CE-0458468B59C6}"/>
              </a:ext>
            </a:extLst>
          </p:cNvPr>
          <p:cNvSpPr txBox="1"/>
          <p:nvPr/>
        </p:nvSpPr>
        <p:spPr>
          <a:xfrm>
            <a:off x="162730" y="1870976"/>
            <a:ext cx="267377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I</a:t>
            </a:r>
            <a:r>
              <a:rPr lang="en-US" sz="5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mitate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24444-A3DE-A81D-8517-8D633AB9BFFF}"/>
              </a:ext>
            </a:extLst>
          </p:cNvPr>
          <p:cNvSpPr txBox="1"/>
          <p:nvPr/>
        </p:nvSpPr>
        <p:spPr>
          <a:xfrm>
            <a:off x="3779520" y="1351515"/>
            <a:ext cx="4632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Play with the toys your chil</a:t>
            </a: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d is playing with.</a:t>
            </a:r>
            <a:endParaRPr lang="en-US" sz="28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If your child switches to a new activity, follow along!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ea typeface="Heiti SC Medium" pitchFamily="2" charset="-128"/>
              <a:cs typeface="Arial" panose="020B0604020202020204" pitchFamily="34" charset="0"/>
            </a:endParaRPr>
          </a:p>
          <a:p>
            <a:pPr marL="525463" lvl="1" indent="-525463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  <a:cs typeface="Arial" panose="020B0604020202020204" pitchFamily="34" charset="0"/>
              </a:rPr>
              <a:t>Keep play at your child</a:t>
            </a:r>
            <a:r>
              <a:rPr lang="en-US" sz="2800" dirty="0">
                <a:latin typeface="Arial" panose="020B0604020202020204" pitchFamily="34" charset="0"/>
                <a:ea typeface="Heiti SC Medium" pitchFamily="2" charset="-128"/>
                <a:cs typeface="Arial" panose="020B0604020202020204" pitchFamily="34" charset="0"/>
              </a:rPr>
              <a:t>’</a:t>
            </a:r>
            <a:r>
              <a:rPr lang="en-US" sz="2800" dirty="0">
                <a:latin typeface="Heiti SC Medium" pitchFamily="2" charset="-128"/>
                <a:ea typeface="Heiti SC Medium" pitchFamily="2" charset="-128"/>
                <a:cs typeface="Arial" panose="020B0604020202020204" pitchFamily="34" charset="0"/>
              </a:rPr>
              <a:t>s developmental level.</a:t>
            </a:r>
          </a:p>
          <a:p>
            <a:pPr marL="0" lvl="1"/>
            <a:endParaRPr lang="en-US" sz="2800" dirty="0">
              <a:latin typeface="Heiti SC Medium" pitchFamily="2" charset="-128"/>
              <a:ea typeface="Heiti SC Medium" pitchFamily="2" charset="-128"/>
              <a:cs typeface="Arial" panose="020B0604020202020204" pitchFamily="34" charset="0"/>
            </a:endParaRPr>
          </a:p>
        </p:txBody>
      </p:sp>
      <p:pic>
        <p:nvPicPr>
          <p:cNvPr id="8" name="Graphic 7" descr="Toy Train with solid fill">
            <a:extLst>
              <a:ext uri="{FF2B5EF4-FFF2-40B4-BE49-F238E27FC236}">
                <a16:creationId xmlns:a16="http://schemas.microsoft.com/office/drawing/2014/main" id="{34814058-3BC2-3779-A230-4FFCF079E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73320">
            <a:off x="9174420" y="-436164"/>
            <a:ext cx="2348864" cy="2348864"/>
          </a:xfrm>
          <a:prstGeom prst="rect">
            <a:avLst/>
          </a:prstGeom>
        </p:spPr>
      </p:pic>
      <p:pic>
        <p:nvPicPr>
          <p:cNvPr id="4" name="Graphic 3" descr="Whisk with solid fill">
            <a:extLst>
              <a:ext uri="{FF2B5EF4-FFF2-40B4-BE49-F238E27FC236}">
                <a16:creationId xmlns:a16="http://schemas.microsoft.com/office/drawing/2014/main" id="{6C1E95D9-7563-A8CE-7C6C-60CCEDB2E8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92767" y="2455430"/>
            <a:ext cx="2348864" cy="2348864"/>
          </a:xfrm>
          <a:prstGeom prst="rect">
            <a:avLst/>
          </a:prstGeom>
        </p:spPr>
      </p:pic>
      <p:pic>
        <p:nvPicPr>
          <p:cNvPr id="11" name="Graphic 10" descr="Beach ball with solid fill">
            <a:extLst>
              <a:ext uri="{FF2B5EF4-FFF2-40B4-BE49-F238E27FC236}">
                <a16:creationId xmlns:a16="http://schemas.microsoft.com/office/drawing/2014/main" id="{A2A04AEC-059E-CB1D-316A-31EE92576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469773">
            <a:off x="9268637" y="5203097"/>
            <a:ext cx="2348864" cy="234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90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8ECB94-F65A-8822-D20D-54CBFB907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96074B-1DE9-41BD-1F94-03EF550CCA2A}"/>
              </a:ext>
            </a:extLst>
          </p:cNvPr>
          <p:cNvSpPr/>
          <p:nvPr/>
        </p:nvSpPr>
        <p:spPr>
          <a:xfrm>
            <a:off x="1" y="0"/>
            <a:ext cx="2999232" cy="6993467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D1544C-4442-D663-92EC-EF8B02F1DE9A}"/>
              </a:ext>
            </a:extLst>
          </p:cNvPr>
          <p:cNvSpPr txBox="1"/>
          <p:nvPr/>
        </p:nvSpPr>
        <p:spPr>
          <a:xfrm>
            <a:off x="0" y="1854115"/>
            <a:ext cx="30769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1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D</a:t>
            </a:r>
            <a:r>
              <a:rPr lang="en-US" sz="51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escribe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2C3402-148A-10F0-007D-1B577607E8FF}"/>
              </a:ext>
            </a:extLst>
          </p:cNvPr>
          <p:cNvSpPr txBox="1"/>
          <p:nvPr/>
        </p:nvSpPr>
        <p:spPr>
          <a:xfrm>
            <a:off x="3779520" y="1213816"/>
            <a:ext cx="4632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Provide behavior descriptions of what your child is doing.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Do not focus on what </a:t>
            </a:r>
            <a:r>
              <a:rPr lang="en-US" sz="2800" b="0" i="1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you</a:t>
            </a: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 or </a:t>
            </a:r>
            <a:r>
              <a:rPr lang="en-US" sz="2800" b="0" i="1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the toys</a:t>
            </a: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 are doing.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ea typeface="Heiti SC Medium" pitchFamily="2" charset="-128"/>
              <a:cs typeface="Arial" panose="020B0604020202020204" pitchFamily="34" charset="0"/>
            </a:endParaRPr>
          </a:p>
          <a:p>
            <a:pPr marL="525463" lvl="1" indent="-525463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  <a:cs typeface="Arial" panose="020B0604020202020204" pitchFamily="34" charset="0"/>
              </a:rPr>
              <a:t>You “You ___” statements.</a:t>
            </a:r>
          </a:p>
          <a:p>
            <a:pPr marL="0" lvl="1"/>
            <a:endParaRPr lang="en-US" sz="2800" dirty="0">
              <a:latin typeface="Heiti SC Medium" pitchFamily="2" charset="-128"/>
              <a:ea typeface="Heiti SC Medium" pitchFamily="2" charset="-128"/>
              <a:cs typeface="Arial" panose="020B0604020202020204" pitchFamily="34" charset="0"/>
            </a:endParaRPr>
          </a:p>
        </p:txBody>
      </p:sp>
      <p:sp>
        <p:nvSpPr>
          <p:cNvPr id="2" name="Oval Callout 1">
            <a:extLst>
              <a:ext uri="{FF2B5EF4-FFF2-40B4-BE49-F238E27FC236}">
                <a16:creationId xmlns:a16="http://schemas.microsoft.com/office/drawing/2014/main" id="{775C2FD6-5579-4916-6EA6-1DFFDD19088D}"/>
              </a:ext>
            </a:extLst>
          </p:cNvPr>
          <p:cNvSpPr/>
          <p:nvPr/>
        </p:nvSpPr>
        <p:spPr>
          <a:xfrm rot="12278975">
            <a:off x="8526342" y="353227"/>
            <a:ext cx="3245494" cy="2723949"/>
          </a:xfrm>
          <a:prstGeom prst="wedgeEllipseCallout">
            <a:avLst>
              <a:gd name="adj1" fmla="val -56052"/>
              <a:gd name="adj2" fmla="val 71976"/>
            </a:avLst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46363F95-12E8-648D-E38F-04ECD4055FC1}"/>
              </a:ext>
            </a:extLst>
          </p:cNvPr>
          <p:cNvSpPr/>
          <p:nvPr/>
        </p:nvSpPr>
        <p:spPr>
          <a:xfrm rot="15593932">
            <a:off x="8415203" y="3659560"/>
            <a:ext cx="3245494" cy="2723949"/>
          </a:xfrm>
          <a:prstGeom prst="wedgeEllipseCallout">
            <a:avLst>
              <a:gd name="adj1" fmla="val -56052"/>
              <a:gd name="adj2" fmla="val 71976"/>
            </a:avLst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5D4C79-E8A7-E259-A346-14BE20552189}"/>
              </a:ext>
            </a:extLst>
          </p:cNvPr>
          <p:cNvSpPr txBox="1"/>
          <p:nvPr/>
        </p:nvSpPr>
        <p:spPr>
          <a:xfrm>
            <a:off x="9001517" y="807260"/>
            <a:ext cx="22951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You are racing your cars around the track!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6166E4-DFEF-2505-5079-76F7DC2DBB66}"/>
              </a:ext>
            </a:extLst>
          </p:cNvPr>
          <p:cNvSpPr txBox="1"/>
          <p:nvPr/>
        </p:nvSpPr>
        <p:spPr>
          <a:xfrm>
            <a:off x="8890378" y="3898149"/>
            <a:ext cx="22951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You are putting the red block on the blue one!</a:t>
            </a:r>
          </a:p>
        </p:txBody>
      </p:sp>
    </p:spTree>
    <p:extLst>
      <p:ext uri="{BB962C8B-B14F-4D97-AF65-F5344CB8AC3E}">
        <p14:creationId xmlns:p14="http://schemas.microsoft.com/office/powerpoint/2010/main" val="36060796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83A34F-86D8-B9D4-2D39-4DCED0DB2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A9CD7-6DFD-6A2B-6FFC-0367FB9F0C8E}"/>
              </a:ext>
            </a:extLst>
          </p:cNvPr>
          <p:cNvSpPr/>
          <p:nvPr/>
        </p:nvSpPr>
        <p:spPr>
          <a:xfrm>
            <a:off x="1" y="0"/>
            <a:ext cx="2999232" cy="6993467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B848D4-56F3-9765-A6EA-67744984EF08}"/>
              </a:ext>
            </a:extLst>
          </p:cNvPr>
          <p:cNvSpPr txBox="1"/>
          <p:nvPr/>
        </p:nvSpPr>
        <p:spPr>
          <a:xfrm>
            <a:off x="0" y="1854115"/>
            <a:ext cx="30769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1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D</a:t>
            </a:r>
            <a:r>
              <a:rPr lang="en-US" sz="51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escribe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9035AF-E25B-39ED-4615-0F8001EF617E}"/>
              </a:ext>
            </a:extLst>
          </p:cNvPr>
          <p:cNvSpPr/>
          <p:nvPr/>
        </p:nvSpPr>
        <p:spPr>
          <a:xfrm rot="16200000">
            <a:off x="7282788" y="2467862"/>
            <a:ext cx="4376914" cy="3551753"/>
          </a:xfrm>
          <a:prstGeom prst="rect">
            <a:avLst/>
          </a:prstGeom>
          <a:solidFill>
            <a:srgbClr val="007B52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hild's drawing of a christmas tree&#10;&#10;AI-generated content may be incorrect.">
            <a:extLst>
              <a:ext uri="{FF2B5EF4-FFF2-40B4-BE49-F238E27FC236}">
                <a16:creationId xmlns:a16="http://schemas.microsoft.com/office/drawing/2014/main" id="{FE014597-6FDF-5497-CDFA-3BAD3EABD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506" y="2331237"/>
            <a:ext cx="2925478" cy="38250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F56C68B-46FA-D85F-A0C8-B4AD63DC9B41}"/>
              </a:ext>
            </a:extLst>
          </p:cNvPr>
          <p:cNvSpPr/>
          <p:nvPr/>
        </p:nvSpPr>
        <p:spPr>
          <a:xfrm rot="16200000">
            <a:off x="3323326" y="827122"/>
            <a:ext cx="4376913" cy="3551753"/>
          </a:xfrm>
          <a:prstGeom prst="rect">
            <a:avLst/>
          </a:prstGeom>
          <a:solidFill>
            <a:srgbClr val="007B52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drawing of a green object&#10;&#10;AI-generated content may be incorrect.">
            <a:extLst>
              <a:ext uri="{FF2B5EF4-FFF2-40B4-BE49-F238E27FC236}">
                <a16:creationId xmlns:a16="http://schemas.microsoft.com/office/drawing/2014/main" id="{202DB024-99C2-0C21-E11D-F827B60390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43" r="6743"/>
          <a:stretch/>
        </p:blipFill>
        <p:spPr>
          <a:xfrm>
            <a:off x="4049042" y="690498"/>
            <a:ext cx="2925479" cy="3825002"/>
          </a:xfrm>
          <a:prstGeom prst="rect">
            <a:avLst/>
          </a:prstGeom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C5E1FB64-160E-D784-C835-E8C527A6BDBB}"/>
              </a:ext>
            </a:extLst>
          </p:cNvPr>
          <p:cNvSpPr/>
          <p:nvPr/>
        </p:nvSpPr>
        <p:spPr>
          <a:xfrm>
            <a:off x="6667545" y="5323373"/>
            <a:ext cx="914400" cy="908732"/>
          </a:xfrm>
          <a:prstGeom prst="rightArrow">
            <a:avLst/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9ED8FA3-675A-905F-D661-F738B30A4B6D}"/>
              </a:ext>
            </a:extLst>
          </p:cNvPr>
          <p:cNvSpPr/>
          <p:nvPr/>
        </p:nvSpPr>
        <p:spPr>
          <a:xfrm rot="10800000">
            <a:off x="7390221" y="870592"/>
            <a:ext cx="914400" cy="908732"/>
          </a:xfrm>
          <a:prstGeom prst="rightArrow">
            <a:avLst/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F05DE5-D301-AF2E-3F73-D10F0D3FF9B1}"/>
              </a:ext>
            </a:extLst>
          </p:cNvPr>
          <p:cNvSpPr txBox="1"/>
          <p:nvPr/>
        </p:nvSpPr>
        <p:spPr>
          <a:xfrm>
            <a:off x="8407184" y="825217"/>
            <a:ext cx="335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iti SC Medium" pitchFamily="2" charset="-128"/>
                <a:ea typeface="Heiti SC Medium" pitchFamily="2" charset="-128"/>
              </a:rPr>
              <a:t>Without Behavior Descriptions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F340B4-2EEB-2648-2009-9E4C122DC657}"/>
              </a:ext>
            </a:extLst>
          </p:cNvPr>
          <p:cNvSpPr txBox="1"/>
          <p:nvPr/>
        </p:nvSpPr>
        <p:spPr>
          <a:xfrm>
            <a:off x="3737175" y="5277998"/>
            <a:ext cx="2839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latin typeface="Heiti SC Medium" pitchFamily="2" charset="-128"/>
                <a:ea typeface="Heiti SC Medium" pitchFamily="2" charset="-128"/>
              </a:rPr>
              <a:t>With Behavior Descriptions</a:t>
            </a:r>
          </a:p>
        </p:txBody>
      </p:sp>
    </p:spTree>
    <p:extLst>
      <p:ext uri="{BB962C8B-B14F-4D97-AF65-F5344CB8AC3E}">
        <p14:creationId xmlns:p14="http://schemas.microsoft.com/office/powerpoint/2010/main" val="2046590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0D677D-F6C5-199A-3A32-F26A5BD78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29C252-0C3E-6801-C20F-FA3EBB76F06F}"/>
              </a:ext>
            </a:extLst>
          </p:cNvPr>
          <p:cNvSpPr/>
          <p:nvPr/>
        </p:nvSpPr>
        <p:spPr>
          <a:xfrm>
            <a:off x="1" y="0"/>
            <a:ext cx="2999232" cy="6993467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57096-CA12-092B-61F3-5DCE169CCCD8}"/>
              </a:ext>
            </a:extLst>
          </p:cNvPr>
          <p:cNvSpPr txBox="1"/>
          <p:nvPr/>
        </p:nvSpPr>
        <p:spPr>
          <a:xfrm>
            <a:off x="-38849" y="1872403"/>
            <a:ext cx="30769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E</a:t>
            </a:r>
            <a:r>
              <a:rPr lang="en-US" sz="5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njoy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011A5E-D440-E5BA-AE04-C8F5F650A45A}"/>
              </a:ext>
            </a:extLst>
          </p:cNvPr>
          <p:cNvSpPr txBox="1"/>
          <p:nvPr/>
        </p:nvSpPr>
        <p:spPr>
          <a:xfrm>
            <a:off x="3779520" y="1213816"/>
            <a:ext cx="4632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Show that you are happy to play with your child.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Use an interested, enthusiastic tone.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Heiti SC Medium" pitchFamily="2" charset="-128"/>
                <a:ea typeface="Heiti SC Medium" pitchFamily="2" charset="-128"/>
              </a:rPr>
              <a:t>Use laughter.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b="0" dirty="0">
              <a:solidFill>
                <a:schemeClr val="tx1"/>
              </a:solidFill>
              <a:latin typeface="Heiti SC Medium" pitchFamily="2" charset="-128"/>
              <a:ea typeface="Heiti SC Medium" pitchFamily="2" charset="-128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Provide physical affections.</a:t>
            </a:r>
          </a:p>
        </p:txBody>
      </p:sp>
      <p:sp>
        <p:nvSpPr>
          <p:cNvPr id="2" name="Oval Callout 1">
            <a:extLst>
              <a:ext uri="{FF2B5EF4-FFF2-40B4-BE49-F238E27FC236}">
                <a16:creationId xmlns:a16="http://schemas.microsoft.com/office/drawing/2014/main" id="{143E9EDB-C99D-8F87-6A8F-E9DFB1DD9D6E}"/>
              </a:ext>
            </a:extLst>
          </p:cNvPr>
          <p:cNvSpPr/>
          <p:nvPr/>
        </p:nvSpPr>
        <p:spPr>
          <a:xfrm rot="12278975">
            <a:off x="8526342" y="353227"/>
            <a:ext cx="3245494" cy="2723949"/>
          </a:xfrm>
          <a:prstGeom prst="wedgeEllipseCallout">
            <a:avLst>
              <a:gd name="adj1" fmla="val -56052"/>
              <a:gd name="adj2" fmla="val 71976"/>
            </a:avLst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890D7423-FC7B-FE70-224A-2BFD5C3D61D9}"/>
              </a:ext>
            </a:extLst>
          </p:cNvPr>
          <p:cNvSpPr/>
          <p:nvPr/>
        </p:nvSpPr>
        <p:spPr>
          <a:xfrm rot="15593932">
            <a:off x="8415203" y="3659560"/>
            <a:ext cx="3245494" cy="2723949"/>
          </a:xfrm>
          <a:prstGeom prst="wedgeEllipseCallout">
            <a:avLst>
              <a:gd name="adj1" fmla="val -56052"/>
              <a:gd name="adj2" fmla="val 71976"/>
            </a:avLst>
          </a:prstGeom>
          <a:solidFill>
            <a:srgbClr val="008E5F"/>
          </a:solidFill>
          <a:ln w="57150">
            <a:solidFill>
              <a:srgbClr val="006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6C19B4-1215-727C-2398-355F03200CF8}"/>
              </a:ext>
            </a:extLst>
          </p:cNvPr>
          <p:cNvSpPr txBox="1"/>
          <p:nvPr/>
        </p:nvSpPr>
        <p:spPr>
          <a:xfrm>
            <a:off x="8890378" y="807260"/>
            <a:ext cx="24062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I am having such a fun time playing with you!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62E363-C37D-E4AA-F8D3-247CA3ACB291}"/>
              </a:ext>
            </a:extLst>
          </p:cNvPr>
          <p:cNvSpPr txBox="1"/>
          <p:nvPr/>
        </p:nvSpPr>
        <p:spPr>
          <a:xfrm>
            <a:off x="8890378" y="4113593"/>
            <a:ext cx="22951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I love when we play </a:t>
            </a:r>
            <a:r>
              <a:rPr lang="en-US" sz="28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race cars together!</a:t>
            </a:r>
            <a:endParaRPr lang="en-US" sz="2800" b="0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34538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74A37-6880-C8DA-FDE5-8B5B9D595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4AFE132-878C-5D2F-BEFD-0F8EEBEE0AF8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7DBB78-AFB3-5DB2-0D6F-C632DFCA9F9B}"/>
              </a:ext>
            </a:extLst>
          </p:cNvPr>
          <p:cNvSpPr txBox="1"/>
          <p:nvPr/>
        </p:nvSpPr>
        <p:spPr>
          <a:xfrm>
            <a:off x="227330" y="192360"/>
            <a:ext cx="9398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Misbehavior During Special 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7210F0-A016-D962-A2E2-9A43E4BD7F9B}"/>
              </a:ext>
            </a:extLst>
          </p:cNvPr>
          <p:cNvSpPr txBox="1"/>
          <p:nvPr/>
        </p:nvSpPr>
        <p:spPr>
          <a:xfrm>
            <a:off x="760815" y="1802770"/>
            <a:ext cx="1067037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Children love attention, and </a:t>
            </a:r>
            <a:r>
              <a:rPr lang="en-US" sz="2800" u="sng" dirty="0">
                <a:latin typeface="Heiti SC Medium" pitchFamily="2" charset="-128"/>
                <a:ea typeface="Heiti SC Medium" pitchFamily="2" charset="-128"/>
              </a:rPr>
              <a:t>behavior that gets the most attention is likely to be repeated</a:t>
            </a: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!</a:t>
            </a:r>
          </a:p>
          <a:p>
            <a:pPr lvl="1"/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471488" lvl="1" indent="-471488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Ignoring behavior reduces negative behavior:</a:t>
            </a:r>
          </a:p>
          <a:p>
            <a:pPr marL="471488" lvl="1" indent="-471488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928688" lvl="2" indent="-471488">
              <a:buFont typeface="Arial" panose="020B0604020202020204" pitchFamily="34" charset="0"/>
              <a:buChar char="•"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Maximizes contrast between:</a:t>
            </a:r>
          </a:p>
          <a:p>
            <a:pPr marL="928688" lvl="2" indent="-471488">
              <a:buFont typeface="Arial" panose="020B0604020202020204" pitchFamily="34" charset="0"/>
              <a:buChar char="•"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1385888" lvl="3" indent="-471488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241"/>
                </a:solidFill>
                <a:latin typeface="Heiti SC Medium" pitchFamily="2" charset="-128"/>
                <a:ea typeface="Heiti SC Medium" pitchFamily="2" charset="-128"/>
              </a:rPr>
              <a:t>Appropriate behavior and labeled praise</a:t>
            </a: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 </a:t>
            </a:r>
          </a:p>
          <a:p>
            <a:pPr marL="1385888" lvl="3" indent="-471488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279"/>
                </a:solidFill>
                <a:latin typeface="Heiti SC Medium" pitchFamily="2" charset="-128"/>
                <a:ea typeface="Heiti SC Medium" pitchFamily="2" charset="-128"/>
              </a:rPr>
              <a:t>Inappropriate behavior and ignoring.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7392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C41B7-C4BF-6C1F-EFAC-CDD8C66C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Special Time Activities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827B2F-25D9-029E-8DDC-FB096F31E7A8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F20B53-2A35-1E36-8C52-2E83F09B4E84}"/>
              </a:ext>
            </a:extLst>
          </p:cNvPr>
          <p:cNvSpPr txBox="1"/>
          <p:nvPr/>
        </p:nvSpPr>
        <p:spPr>
          <a:xfrm>
            <a:off x="227330" y="192360"/>
            <a:ext cx="87775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Activities for Using PRIDE Skills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721FB86-B49B-AF7B-9462-2F300AB6EA13}"/>
              </a:ext>
            </a:extLst>
          </p:cNvPr>
          <p:cNvSpPr/>
          <p:nvPr/>
        </p:nvSpPr>
        <p:spPr>
          <a:xfrm>
            <a:off x="742362" y="1944763"/>
            <a:ext cx="1360375" cy="1241536"/>
          </a:xfrm>
          <a:prstGeom prst="ellipse">
            <a:avLst/>
          </a:prstGeom>
          <a:solidFill>
            <a:srgbClr val="00B2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414B48F-1F59-F7A6-48B3-1348160A97B4}"/>
              </a:ext>
            </a:extLst>
          </p:cNvPr>
          <p:cNvSpPr/>
          <p:nvPr/>
        </p:nvSpPr>
        <p:spPr>
          <a:xfrm>
            <a:off x="6099313" y="1948513"/>
            <a:ext cx="1360375" cy="1241536"/>
          </a:xfrm>
          <a:prstGeom prst="ellipse">
            <a:avLst/>
          </a:prstGeom>
          <a:solidFill>
            <a:srgbClr val="00A1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677F056-B1B6-F38D-6AF1-9FCC93922A28}"/>
              </a:ext>
            </a:extLst>
          </p:cNvPr>
          <p:cNvSpPr/>
          <p:nvPr/>
        </p:nvSpPr>
        <p:spPr>
          <a:xfrm>
            <a:off x="709909" y="4467605"/>
            <a:ext cx="1360375" cy="1241536"/>
          </a:xfrm>
          <a:prstGeom prst="ellipse">
            <a:avLst/>
          </a:prstGeom>
          <a:solidFill>
            <a:srgbClr val="008E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8C3F7D-4E1F-ADB6-EBE0-828563A6AA3E}"/>
              </a:ext>
            </a:extLst>
          </p:cNvPr>
          <p:cNvSpPr/>
          <p:nvPr/>
        </p:nvSpPr>
        <p:spPr>
          <a:xfrm>
            <a:off x="6159779" y="4468856"/>
            <a:ext cx="1360375" cy="1241536"/>
          </a:xfrm>
          <a:prstGeom prst="ellipse">
            <a:avLst/>
          </a:prstGeom>
          <a:solidFill>
            <a:srgbClr val="007B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hef Hat with solid fill">
            <a:extLst>
              <a:ext uri="{FF2B5EF4-FFF2-40B4-BE49-F238E27FC236}">
                <a16:creationId xmlns:a16="http://schemas.microsoft.com/office/drawing/2014/main" id="{2CF8F2B4-A37B-7B3F-6F2F-ABF3BA09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49912" y="4543719"/>
            <a:ext cx="1007444" cy="1007444"/>
          </a:xfrm>
          <a:prstGeom prst="rect">
            <a:avLst/>
          </a:prstGeom>
        </p:spPr>
      </p:pic>
      <p:pic>
        <p:nvPicPr>
          <p:cNvPr id="17" name="Graphic 16" descr="Clown with solid fill">
            <a:extLst>
              <a:ext uri="{FF2B5EF4-FFF2-40B4-BE49-F238E27FC236}">
                <a16:creationId xmlns:a16="http://schemas.microsoft.com/office/drawing/2014/main" id="{1423C50C-5CC8-3388-2981-E22230D74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4098" y="2065559"/>
            <a:ext cx="1007444" cy="1007444"/>
          </a:xfrm>
          <a:prstGeom prst="rect">
            <a:avLst/>
          </a:prstGeom>
        </p:spPr>
      </p:pic>
      <p:pic>
        <p:nvPicPr>
          <p:cNvPr id="19" name="Graphic 18" descr="Shoe footprints with solid fill">
            <a:extLst>
              <a:ext uri="{FF2B5EF4-FFF2-40B4-BE49-F238E27FC236}">
                <a16:creationId xmlns:a16="http://schemas.microsoft.com/office/drawing/2014/main" id="{3912FA6B-FE6A-04D0-3C23-6CFBA085C4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636" y="4584651"/>
            <a:ext cx="1007444" cy="1007444"/>
          </a:xfrm>
          <a:prstGeom prst="rect">
            <a:avLst/>
          </a:prstGeom>
        </p:spPr>
      </p:pic>
      <p:pic>
        <p:nvPicPr>
          <p:cNvPr id="21" name="Graphic 20" descr="Palette with solid fill">
            <a:extLst>
              <a:ext uri="{FF2B5EF4-FFF2-40B4-BE49-F238E27FC236}">
                <a16:creationId xmlns:a16="http://schemas.microsoft.com/office/drawing/2014/main" id="{B379E313-47A3-841F-FDA8-15AA1E3404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6374" y="2061809"/>
            <a:ext cx="1007444" cy="100744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4B28866-C426-99D3-1444-5562BEA25C34}"/>
              </a:ext>
            </a:extLst>
          </p:cNvPr>
          <p:cNvSpPr txBox="1"/>
          <p:nvPr/>
        </p:nvSpPr>
        <p:spPr>
          <a:xfrm>
            <a:off x="2288231" y="1951027"/>
            <a:ext cx="44995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iti SC Medium" pitchFamily="2" charset="-128"/>
                <a:ea typeface="Heiti SC Medium" pitchFamily="2" charset="-128"/>
              </a:rPr>
              <a:t>Creative &amp; </a:t>
            </a:r>
          </a:p>
          <a:p>
            <a:r>
              <a:rPr lang="en-US" sz="2800" b="1" dirty="0">
                <a:latin typeface="Heiti SC Medium" pitchFamily="2" charset="-128"/>
                <a:ea typeface="Heiti SC Medium" pitchFamily="2" charset="-128"/>
              </a:rPr>
              <a:t>Constructive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0AA52D-CC99-FED4-252A-B78DDE1A0545}"/>
              </a:ext>
            </a:extLst>
          </p:cNvPr>
          <p:cNvSpPr txBox="1"/>
          <p:nvPr/>
        </p:nvSpPr>
        <p:spPr>
          <a:xfrm>
            <a:off x="2302453" y="2847902"/>
            <a:ext cx="365878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Art projects, crafts, building sets, blocks, magnet tiles, coloring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19F6E8-182E-1530-FA14-A7FC64790370}"/>
              </a:ext>
            </a:extLst>
          </p:cNvPr>
          <p:cNvSpPr txBox="1"/>
          <p:nvPr/>
        </p:nvSpPr>
        <p:spPr>
          <a:xfrm>
            <a:off x="2288231" y="4400043"/>
            <a:ext cx="4499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iti SC Medium" pitchFamily="2" charset="-128"/>
                <a:ea typeface="Heiti SC Medium" pitchFamily="2" charset="-128"/>
              </a:rPr>
              <a:t>Movement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6F2D2C-E4E2-B9EC-4F99-9A6037678E84}"/>
              </a:ext>
            </a:extLst>
          </p:cNvPr>
          <p:cNvSpPr txBox="1"/>
          <p:nvPr/>
        </p:nvSpPr>
        <p:spPr>
          <a:xfrm>
            <a:off x="2302760" y="4847367"/>
            <a:ext cx="36442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Dancing and jumping with your child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B8C9AC-FD2F-D1A0-72CD-78B6E292F62C}"/>
              </a:ext>
            </a:extLst>
          </p:cNvPr>
          <p:cNvSpPr txBox="1"/>
          <p:nvPr/>
        </p:nvSpPr>
        <p:spPr>
          <a:xfrm>
            <a:off x="7645182" y="1924320"/>
            <a:ext cx="4499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iti SC Medium" pitchFamily="2" charset="-128"/>
                <a:ea typeface="Heiti SC Medium" pitchFamily="2" charset="-128"/>
              </a:rPr>
              <a:t>Imaginative Play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35EEF3-C9C1-A0C1-E047-6A185ABEF3A3}"/>
              </a:ext>
            </a:extLst>
          </p:cNvPr>
          <p:cNvSpPr txBox="1"/>
          <p:nvPr/>
        </p:nvSpPr>
        <p:spPr>
          <a:xfrm>
            <a:off x="7645181" y="2430307"/>
            <a:ext cx="36422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Make believe toys with no rules (e.g., dolls, dress-up cars, play kitchen/store)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4E803E-9A11-ECED-111D-1C0232BD9220}"/>
              </a:ext>
            </a:extLst>
          </p:cNvPr>
          <p:cNvSpPr txBox="1"/>
          <p:nvPr/>
        </p:nvSpPr>
        <p:spPr>
          <a:xfrm>
            <a:off x="7645181" y="4400781"/>
            <a:ext cx="4499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iti SC Medium" pitchFamily="2" charset="-128"/>
                <a:ea typeface="Heiti SC Medium" pitchFamily="2" charset="-128"/>
              </a:rPr>
              <a:t>Cooking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785C48-8B6A-30AE-2817-A3CF903BBCDE}"/>
              </a:ext>
            </a:extLst>
          </p:cNvPr>
          <p:cNvSpPr txBox="1"/>
          <p:nvPr/>
        </p:nvSpPr>
        <p:spPr>
          <a:xfrm>
            <a:off x="7696619" y="4851117"/>
            <a:ext cx="4308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Get in the kitchen (may also reduce picky eating!)</a:t>
            </a:r>
          </a:p>
        </p:txBody>
      </p:sp>
    </p:spTree>
    <p:extLst>
      <p:ext uri="{BB962C8B-B14F-4D97-AF65-F5344CB8AC3E}">
        <p14:creationId xmlns:p14="http://schemas.microsoft.com/office/powerpoint/2010/main" val="1914935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4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DDA16A-56E4-B503-C47C-90DD479C3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E0908-67E7-9E97-4721-07E8C1611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34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E3B243-A31D-28FD-53B1-5467471E57AD}"/>
              </a:ext>
            </a:extLst>
          </p:cNvPr>
          <p:cNvSpPr txBox="1"/>
          <p:nvPr/>
        </p:nvSpPr>
        <p:spPr>
          <a:xfrm>
            <a:off x="2747010" y="2151727"/>
            <a:ext cx="66979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Modeling Resiliency</a:t>
            </a:r>
          </a:p>
        </p:txBody>
      </p:sp>
    </p:spTree>
    <p:extLst>
      <p:ext uri="{BB962C8B-B14F-4D97-AF65-F5344CB8AC3E}">
        <p14:creationId xmlns:p14="http://schemas.microsoft.com/office/powerpoint/2010/main" val="4108765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3CF9D0-3583-E24A-D0E2-997E01BE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278372-BAA4-5E86-72C9-8146BDC4A4AB}"/>
              </a:ext>
            </a:extLst>
          </p:cNvPr>
          <p:cNvSpPr/>
          <p:nvPr/>
        </p:nvSpPr>
        <p:spPr>
          <a:xfrm>
            <a:off x="0" y="0"/>
            <a:ext cx="5632704" cy="6993467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CD7A6-1DBB-6555-191B-CBCE7A864D45}"/>
              </a:ext>
            </a:extLst>
          </p:cNvPr>
          <p:cNvSpPr txBox="1"/>
          <p:nvPr/>
        </p:nvSpPr>
        <p:spPr>
          <a:xfrm>
            <a:off x="614470" y="1059824"/>
            <a:ext cx="47227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Parents</a:t>
            </a:r>
            <a:r>
              <a:rPr lang="en-US" sz="48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are the best source of information and model of behavior for your children.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1C5EBB-4F78-E247-3997-B60CA17D0B6D}"/>
              </a:ext>
            </a:extLst>
          </p:cNvPr>
          <p:cNvSpPr txBox="1"/>
          <p:nvPr/>
        </p:nvSpPr>
        <p:spPr>
          <a:xfrm>
            <a:off x="6784848" y="920621"/>
            <a:ext cx="444608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</a:rPr>
              <a:t>Children will learn how to manage emotions and behaviors from peers, media, and other sources—but you can guide them by providing accurate and supportive information.</a:t>
            </a:r>
            <a:endParaRPr lang="en-US" sz="3200" dirty="0"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50925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9BD4B5-FA58-FEDF-451D-689B0E8DA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65C65A-5583-A94C-D6DB-B3DCC821AA65}"/>
              </a:ext>
            </a:extLst>
          </p:cNvPr>
          <p:cNvSpPr/>
          <p:nvPr/>
        </p:nvSpPr>
        <p:spPr>
          <a:xfrm>
            <a:off x="440634" y="514348"/>
            <a:ext cx="11310730" cy="585470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7A73A-7D84-1E57-51BE-6721AF710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36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39DA8A-4DBE-5288-6A96-FD68007032AF}"/>
              </a:ext>
            </a:extLst>
          </p:cNvPr>
          <p:cNvSpPr txBox="1"/>
          <p:nvPr/>
        </p:nvSpPr>
        <p:spPr>
          <a:xfrm>
            <a:off x="1423076" y="1843950"/>
            <a:ext cx="93458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When parents model </a:t>
            </a:r>
            <a:r>
              <a:rPr lang="en-US" sz="40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emotional control</a:t>
            </a:r>
            <a:r>
              <a:rPr lang="en-US" sz="4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, children learn how to navigate their own emotions, build resilience and engage in coping skills that </a:t>
            </a:r>
            <a:r>
              <a:rPr lang="en-US" sz="4000" b="1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support</a:t>
            </a:r>
            <a:r>
              <a:rPr lang="en-US" sz="4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their success.</a:t>
            </a:r>
          </a:p>
        </p:txBody>
      </p:sp>
    </p:spTree>
    <p:extLst>
      <p:ext uri="{BB962C8B-B14F-4D97-AF65-F5344CB8AC3E}">
        <p14:creationId xmlns:p14="http://schemas.microsoft.com/office/powerpoint/2010/main" val="376238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E4D987-5A4A-D62D-3A1D-FE94AF4E4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0678307-6CB0-F0DB-79E7-0955DDED3541}"/>
              </a:ext>
            </a:extLst>
          </p:cNvPr>
          <p:cNvSpPr/>
          <p:nvPr/>
        </p:nvSpPr>
        <p:spPr>
          <a:xfrm>
            <a:off x="1370223" y="1829050"/>
            <a:ext cx="10048849" cy="802508"/>
          </a:xfrm>
          <a:prstGeom prst="rect">
            <a:avLst/>
          </a:prstGeom>
          <a:solidFill>
            <a:srgbClr val="007B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E34C2A-D258-B664-1DC7-B3AEF5487D9A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45783-D738-387F-AC06-868D3D02370A}"/>
              </a:ext>
            </a:extLst>
          </p:cNvPr>
          <p:cNvSpPr txBox="1"/>
          <p:nvPr/>
        </p:nvSpPr>
        <p:spPr>
          <a:xfrm>
            <a:off x="227330" y="250880"/>
            <a:ext cx="11964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Challenges to Modeling Emotional Control</a:t>
            </a:r>
          </a:p>
        </p:txBody>
      </p:sp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23FB2F8E-AF9C-CED3-C27C-57084DAD6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296" y="3793632"/>
            <a:ext cx="1545855" cy="1545855"/>
          </a:xfrm>
          <a:prstGeom prst="rect">
            <a:avLst/>
          </a:prstGeom>
        </p:spPr>
      </p:pic>
      <p:pic>
        <p:nvPicPr>
          <p:cNvPr id="8" name="Graphic 7" descr="Badge 1 with solid fill">
            <a:extLst>
              <a:ext uri="{FF2B5EF4-FFF2-40B4-BE49-F238E27FC236}">
                <a16:creationId xmlns:a16="http://schemas.microsoft.com/office/drawing/2014/main" id="{E26272B3-C32A-BE09-B84A-AE35A623F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631" y="1489527"/>
            <a:ext cx="1545855" cy="15458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18E9DA-1D6B-3589-F8EB-26E813A130F5}"/>
              </a:ext>
            </a:extLst>
          </p:cNvPr>
          <p:cNvSpPr txBox="1"/>
          <p:nvPr/>
        </p:nvSpPr>
        <p:spPr>
          <a:xfrm>
            <a:off x="2029486" y="1911093"/>
            <a:ext cx="3952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Daily Hassles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9CA1B0-0B4A-925C-CAC0-BCB9B62EDAFB}"/>
              </a:ext>
            </a:extLst>
          </p:cNvPr>
          <p:cNvSpPr/>
          <p:nvPr/>
        </p:nvSpPr>
        <p:spPr>
          <a:xfrm>
            <a:off x="1545855" y="4165304"/>
            <a:ext cx="10048849" cy="802508"/>
          </a:xfrm>
          <a:prstGeom prst="rect">
            <a:avLst/>
          </a:prstGeom>
          <a:solidFill>
            <a:srgbClr val="008E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0AE211-3CE2-D019-742C-41FD217801BB}"/>
              </a:ext>
            </a:extLst>
          </p:cNvPr>
          <p:cNvSpPr txBox="1"/>
          <p:nvPr/>
        </p:nvSpPr>
        <p:spPr>
          <a:xfrm>
            <a:off x="2029486" y="4251087"/>
            <a:ext cx="6712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Negative Thinking Patterns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AB3919-0A40-D30E-1225-208CEC99531C}"/>
              </a:ext>
            </a:extLst>
          </p:cNvPr>
          <p:cNvSpPr txBox="1"/>
          <p:nvPr/>
        </p:nvSpPr>
        <p:spPr>
          <a:xfrm>
            <a:off x="2029485" y="2732110"/>
            <a:ext cx="809270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Limited time with their children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Money, responsibilities, lack of support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i="1" dirty="0">
                <a:latin typeface="Heiti SC Medium" pitchFamily="2" charset="-128"/>
                <a:ea typeface="Heiti SC Medium" pitchFamily="2" charset="-128"/>
              </a:rPr>
              <a:t>What are some other things you can think of?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38FCC3-069A-66F2-CB84-72B74CD9414C}"/>
              </a:ext>
            </a:extLst>
          </p:cNvPr>
          <p:cNvSpPr txBox="1"/>
          <p:nvPr/>
        </p:nvSpPr>
        <p:spPr>
          <a:xfrm>
            <a:off x="2029486" y="5149920"/>
            <a:ext cx="734797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Worries about what others will think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Worries that they will say something wrong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i="1" dirty="0">
                <a:latin typeface="Heiti SC Medium" pitchFamily="2" charset="-128"/>
                <a:ea typeface="Heiti SC Medium" pitchFamily="2" charset="-128"/>
              </a:rPr>
              <a:t>Examples from your cases? </a:t>
            </a:r>
          </a:p>
        </p:txBody>
      </p:sp>
    </p:spTree>
    <p:extLst>
      <p:ext uri="{BB962C8B-B14F-4D97-AF65-F5344CB8AC3E}">
        <p14:creationId xmlns:p14="http://schemas.microsoft.com/office/powerpoint/2010/main" val="825540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A40A2E-04A6-3676-E1B5-AEFA116A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2711B8-96B5-0263-37AF-8D7D0C66785D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41288-BCEF-338B-755B-DB1A3D51A0D8}"/>
              </a:ext>
            </a:extLst>
          </p:cNvPr>
          <p:cNvSpPr txBox="1"/>
          <p:nvPr/>
        </p:nvSpPr>
        <p:spPr>
          <a:xfrm>
            <a:off x="227329" y="192360"/>
            <a:ext cx="1161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Does how someone thinks matter?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57ED2-E718-FBB6-FB97-1BDE0542D75B}"/>
              </a:ext>
            </a:extLst>
          </p:cNvPr>
          <p:cNvSpPr txBox="1"/>
          <p:nvPr/>
        </p:nvSpPr>
        <p:spPr>
          <a:xfrm>
            <a:off x="516107" y="1552411"/>
            <a:ext cx="5846594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3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The way we think is associated with our feelings, behavior, and consequences of that behavior.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Heiti SC Medium" pitchFamily="2" charset="-128"/>
                <a:ea typeface="Heiti SC Medium" pitchFamily="2" charset="-128"/>
              </a:rPr>
              <a:t>David Kolko, Dr. Brown and others (2011) have developed a diagram to understand this (next slide)</a:t>
            </a:r>
            <a:endParaRPr lang="en-US" sz="3000" dirty="0">
              <a:solidFill>
                <a:srgbClr val="0000FF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BAE1DC-7960-321C-91D3-982D141A0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893" y="1361911"/>
            <a:ext cx="473710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88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83845D-BE91-A5B4-3CE1-49EE8173D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B5FF3FDD-66FF-517C-A3C9-933BDFDCE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6889">
            <a:off x="9088056" y="5026509"/>
            <a:ext cx="411480" cy="41148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13F1DB1-D18C-19C5-DD5A-5509AB2A6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6889">
            <a:off x="6801378" y="5026509"/>
            <a:ext cx="411480" cy="41148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C223853-56B6-714D-AE1C-096D6FADA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6889">
            <a:off x="4529747" y="5028845"/>
            <a:ext cx="411480" cy="41148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2B03D65-4985-7B9A-4A33-3EF8CE747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2870" y="2206422"/>
            <a:ext cx="596900" cy="5969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0F98B8B-D898-7D56-BD6B-AFD90611E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192" y="2267307"/>
            <a:ext cx="596900" cy="5969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6334EC5-03C1-6400-D26F-A01CBF034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6889">
            <a:off x="4529748" y="2338272"/>
            <a:ext cx="411480" cy="4114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3C9C17-CBD0-A646-6788-C51F259D6621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C9A68-E29F-2C40-DD9C-5674FD6AC72D}"/>
              </a:ext>
            </a:extLst>
          </p:cNvPr>
          <p:cNvSpPr txBox="1"/>
          <p:nvPr/>
        </p:nvSpPr>
        <p:spPr>
          <a:xfrm>
            <a:off x="227329" y="192360"/>
            <a:ext cx="96948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Challenging Negative Thinking</a:t>
            </a:r>
          </a:p>
        </p:txBody>
      </p:sp>
      <p:pic>
        <p:nvPicPr>
          <p:cNvPr id="15" name="Graphic 14" descr="Head with gears with solid fill">
            <a:extLst>
              <a:ext uri="{FF2B5EF4-FFF2-40B4-BE49-F238E27FC236}">
                <a16:creationId xmlns:a16="http://schemas.microsoft.com/office/drawing/2014/main" id="{A2ABD5E5-9996-1A46-CE15-E04052D9D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149" y="1619883"/>
            <a:ext cx="1213361" cy="121336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11FD27A-FBAC-2EE2-DA96-EF61A8D8E7AC}"/>
              </a:ext>
            </a:extLst>
          </p:cNvPr>
          <p:cNvSpPr/>
          <p:nvPr/>
        </p:nvSpPr>
        <p:spPr>
          <a:xfrm>
            <a:off x="599890" y="2833244"/>
            <a:ext cx="1926077" cy="1848256"/>
          </a:xfrm>
          <a:prstGeom prst="ellipse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Cut Off In Traffic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72D72B3-9DB5-2654-22FA-515383F9C636}"/>
              </a:ext>
            </a:extLst>
          </p:cNvPr>
          <p:cNvSpPr/>
          <p:nvPr/>
        </p:nvSpPr>
        <p:spPr>
          <a:xfrm>
            <a:off x="2706268" y="1619883"/>
            <a:ext cx="1926077" cy="1848256"/>
          </a:xfrm>
          <a:prstGeom prst="ellipse">
            <a:avLst/>
          </a:prstGeom>
          <a:solidFill>
            <a:srgbClr val="007B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He did that on purpose.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B38606-4258-50E4-8734-F308BF897F0E}"/>
              </a:ext>
            </a:extLst>
          </p:cNvPr>
          <p:cNvSpPr/>
          <p:nvPr/>
        </p:nvSpPr>
        <p:spPr>
          <a:xfrm>
            <a:off x="4992947" y="1619883"/>
            <a:ext cx="1926077" cy="1848256"/>
          </a:xfrm>
          <a:prstGeom prst="ellipse">
            <a:avLst/>
          </a:prstGeom>
          <a:solidFill>
            <a:srgbClr val="008E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Angry, Resentful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78903FE-A97F-1C24-020D-090D619F4DBF}"/>
              </a:ext>
            </a:extLst>
          </p:cNvPr>
          <p:cNvSpPr/>
          <p:nvPr/>
        </p:nvSpPr>
        <p:spPr>
          <a:xfrm>
            <a:off x="7279626" y="1580744"/>
            <a:ext cx="1926077" cy="1848256"/>
          </a:xfrm>
          <a:prstGeom prst="ellipse">
            <a:avLst/>
          </a:prstGeom>
          <a:solidFill>
            <a:srgbClr val="00A1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Cursing, Unsafe Driving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FD143AE-3C15-27DD-6C53-9661F5DF12BF}"/>
              </a:ext>
            </a:extLst>
          </p:cNvPr>
          <p:cNvSpPr/>
          <p:nvPr/>
        </p:nvSpPr>
        <p:spPr>
          <a:xfrm>
            <a:off x="9566305" y="1580744"/>
            <a:ext cx="1926077" cy="1848256"/>
          </a:xfrm>
          <a:prstGeom prst="ellipse">
            <a:avLst/>
          </a:prstGeom>
          <a:solidFill>
            <a:srgbClr val="00B2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Arrest, Car Accident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4BBE80-E62C-9CC0-28B6-02ACCA301563}"/>
              </a:ext>
            </a:extLst>
          </p:cNvPr>
          <p:cNvSpPr/>
          <p:nvPr/>
        </p:nvSpPr>
        <p:spPr>
          <a:xfrm>
            <a:off x="2706268" y="4313989"/>
            <a:ext cx="1926077" cy="1848256"/>
          </a:xfrm>
          <a:prstGeom prst="ellipse">
            <a:avLst/>
          </a:prstGeom>
          <a:solidFill>
            <a:srgbClr val="007B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It was an </a:t>
            </a:r>
            <a:r>
              <a:rPr lang="en-US" sz="1900" dirty="0">
                <a:latin typeface="Heiti SC Medium" pitchFamily="2" charset="-128"/>
                <a:ea typeface="Heiti SC Medium" pitchFamily="2" charset="-128"/>
              </a:rPr>
              <a:t>accident.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B0CC6C-2FA4-A124-8D92-72AFA2048A3A}"/>
              </a:ext>
            </a:extLst>
          </p:cNvPr>
          <p:cNvSpPr/>
          <p:nvPr/>
        </p:nvSpPr>
        <p:spPr>
          <a:xfrm>
            <a:off x="4992947" y="4313989"/>
            <a:ext cx="1926077" cy="1848256"/>
          </a:xfrm>
          <a:prstGeom prst="ellipse">
            <a:avLst/>
          </a:prstGeom>
          <a:solidFill>
            <a:srgbClr val="008E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Calm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6A4FBE5-AAF3-DC82-B5A2-23F31965FFE4}"/>
              </a:ext>
            </a:extLst>
          </p:cNvPr>
          <p:cNvSpPr/>
          <p:nvPr/>
        </p:nvSpPr>
        <p:spPr>
          <a:xfrm>
            <a:off x="7279626" y="4209480"/>
            <a:ext cx="1926077" cy="1848256"/>
          </a:xfrm>
          <a:prstGeom prst="ellipse">
            <a:avLst/>
          </a:prstGeom>
          <a:solidFill>
            <a:srgbClr val="00A1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Safe Driving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AD190DE-1F0A-A839-B486-AB531EA36B81}"/>
              </a:ext>
            </a:extLst>
          </p:cNvPr>
          <p:cNvSpPr/>
          <p:nvPr/>
        </p:nvSpPr>
        <p:spPr>
          <a:xfrm>
            <a:off x="9566305" y="4209480"/>
            <a:ext cx="1926077" cy="1848256"/>
          </a:xfrm>
          <a:prstGeom prst="ellipse">
            <a:avLst/>
          </a:prstGeom>
          <a:solidFill>
            <a:srgbClr val="00B2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iti SC Medium" pitchFamily="2" charset="-128"/>
                <a:ea typeface="Heiti SC Medium" pitchFamily="2" charset="-128"/>
              </a:rPr>
              <a:t>Nothing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B2C1FF-08B0-3A13-B91F-5836E9B0147F}"/>
              </a:ext>
            </a:extLst>
          </p:cNvPr>
          <p:cNvSpPr txBox="1"/>
          <p:nvPr/>
        </p:nvSpPr>
        <p:spPr>
          <a:xfrm>
            <a:off x="2773202" y="3652537"/>
            <a:ext cx="185914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latin typeface="HEITI SC MEDIUM" pitchFamily="2" charset="-128"/>
                <a:ea typeface="HEITI SC MEDIUM" pitchFamily="2" charset="-128"/>
              </a:rPr>
              <a:t>Thoughts</a:t>
            </a:r>
            <a:endParaRPr lang="en-US" sz="25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DF2951-CB16-30E2-D039-A00C3F8FB8A1}"/>
              </a:ext>
            </a:extLst>
          </p:cNvPr>
          <p:cNvSpPr txBox="1"/>
          <p:nvPr/>
        </p:nvSpPr>
        <p:spPr>
          <a:xfrm>
            <a:off x="5026413" y="3620757"/>
            <a:ext cx="185914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latin typeface="HEITI SC MEDIUM" pitchFamily="2" charset="-128"/>
                <a:ea typeface="HEITI SC MEDIUM" pitchFamily="2" charset="-128"/>
              </a:rPr>
              <a:t>Feelings</a:t>
            </a:r>
            <a:endParaRPr lang="en-US" sz="25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3D12D0-175E-D779-5911-36DE9212F1C8}"/>
              </a:ext>
            </a:extLst>
          </p:cNvPr>
          <p:cNvSpPr txBox="1"/>
          <p:nvPr/>
        </p:nvSpPr>
        <p:spPr>
          <a:xfrm>
            <a:off x="7313092" y="3620757"/>
            <a:ext cx="185914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latin typeface="HEITI SC MEDIUM" pitchFamily="2" charset="-128"/>
                <a:ea typeface="HEITI SC MEDIUM" pitchFamily="2" charset="-128"/>
              </a:rPr>
              <a:t>Behaviors</a:t>
            </a:r>
            <a:endParaRPr lang="en-US" sz="25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EA4589-B629-1861-78F2-4B4A35E280AD}"/>
              </a:ext>
            </a:extLst>
          </p:cNvPr>
          <p:cNvSpPr txBox="1"/>
          <p:nvPr/>
        </p:nvSpPr>
        <p:spPr>
          <a:xfrm>
            <a:off x="9225971" y="3620757"/>
            <a:ext cx="260674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>
                <a:latin typeface="HEITI SC MEDIUM" pitchFamily="2" charset="-128"/>
                <a:ea typeface="HEITI SC MEDIUM" pitchFamily="2" charset="-128"/>
              </a:rPr>
              <a:t>Consequences</a:t>
            </a:r>
            <a:endParaRPr lang="en-US" sz="25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F20EC776-2003-5CC2-EC9F-91950738ED50}"/>
              </a:ext>
            </a:extLst>
          </p:cNvPr>
          <p:cNvSpPr/>
          <p:nvPr/>
        </p:nvSpPr>
        <p:spPr>
          <a:xfrm rot="19049591">
            <a:off x="2289877" y="2808035"/>
            <a:ext cx="472182" cy="35019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37DC3D0-DB0F-1F09-D6D3-AAB92473C2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912908">
            <a:off x="2274205" y="4339008"/>
            <a:ext cx="4191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17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EA71E6-9335-D75B-AC75-7D48CC269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0E11D8C-88A4-4D1B-F268-42E6C074899E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E4C0F1-0CAC-5795-02D2-5E2F49B73625}"/>
              </a:ext>
            </a:extLst>
          </p:cNvPr>
          <p:cNvSpPr txBox="1"/>
          <p:nvPr/>
        </p:nvSpPr>
        <p:spPr>
          <a:xfrm>
            <a:off x="227329" y="192360"/>
            <a:ext cx="96948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Challenging Negative Thinking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A10A14-1105-5D5D-9A95-C33F3BB19074}"/>
              </a:ext>
            </a:extLst>
          </p:cNvPr>
          <p:cNvSpPr txBox="1"/>
          <p:nvPr/>
        </p:nvSpPr>
        <p:spPr>
          <a:xfrm>
            <a:off x="782806" y="1815183"/>
            <a:ext cx="106263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Notice the thought—is it inaccurate or unhelpful?</a:t>
            </a: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What are the feelings associated with that thought?</a:t>
            </a: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What behaviors are associated with that thought?  </a:t>
            </a: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What are the consequences of those behaviors?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FC13E6-D2A5-DA6B-2321-83F8F5A9DDEB}"/>
              </a:ext>
            </a:extLst>
          </p:cNvPr>
          <p:cNvSpPr/>
          <p:nvPr/>
        </p:nvSpPr>
        <p:spPr>
          <a:xfrm>
            <a:off x="1157946" y="4084335"/>
            <a:ext cx="9876104" cy="2267477"/>
          </a:xfrm>
          <a:prstGeom prst="rect">
            <a:avLst/>
          </a:prstGeom>
          <a:solidFill>
            <a:srgbClr val="007B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792FDA-6090-73E1-A8CE-1AA56A7A86CF}"/>
              </a:ext>
            </a:extLst>
          </p:cNvPr>
          <p:cNvSpPr txBox="1"/>
          <p:nvPr/>
        </p:nvSpPr>
        <p:spPr>
          <a:xfrm>
            <a:off x="1157946" y="4633297"/>
            <a:ext cx="896576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/>
            </a:pPr>
            <a:r>
              <a:rPr lang="en-US" sz="3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Let feelings and behaviors flow from more accurate, helpful thoughts.</a:t>
            </a:r>
          </a:p>
        </p:txBody>
      </p:sp>
    </p:spTree>
    <p:extLst>
      <p:ext uri="{BB962C8B-B14F-4D97-AF65-F5344CB8AC3E}">
        <p14:creationId xmlns:p14="http://schemas.microsoft.com/office/powerpoint/2010/main" val="23955555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00D845-A270-A1C5-0BC0-EB240E6BE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0E45EF-3C60-75C6-708B-2B5150BCD96C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D3BEE-7EAB-8B31-DE63-5DE1AB6DA626}"/>
              </a:ext>
            </a:extLst>
          </p:cNvPr>
          <p:cNvSpPr txBox="1"/>
          <p:nvPr/>
        </p:nvSpPr>
        <p:spPr>
          <a:xfrm>
            <a:off x="-90171" y="192360"/>
            <a:ext cx="12599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Ways to Help </a:t>
            </a:r>
            <a:r>
              <a:rPr lang="en-US" sz="4500" dirty="0" err="1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ParentsModel</a:t>
            </a:r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 Emotional 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9AC02D-70EA-CDA8-3EAB-AE9D966CB93C}"/>
              </a:ext>
            </a:extLst>
          </p:cNvPr>
          <p:cNvSpPr txBox="1"/>
          <p:nvPr/>
        </p:nvSpPr>
        <p:spPr>
          <a:xfrm>
            <a:off x="1185876" y="1704663"/>
            <a:ext cx="982024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Encourage them to talk aloud when they are having/had a stressful moment to show how they solve problems and handle strong emotions.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5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Convey comfort in talking about upsetting topics (even if they are not).</a:t>
            </a:r>
          </a:p>
          <a:p>
            <a:pPr marL="19050" lvl="1"/>
            <a:endParaRPr lang="en-US" sz="2500" dirty="0">
              <a:latin typeface="Heiti SC Medium" pitchFamily="2" charset="-128"/>
              <a:ea typeface="Heiti SC Medium" pitchFamily="2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Help their child identify and manage emotions—at the right time! Strike when the iron is cold.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500" dirty="0">
              <a:solidFill>
                <a:srgbClr val="000000"/>
              </a:solidFill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353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273CC-86B3-FD1F-3723-978F79930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BF3D08-DC93-A225-7400-45A5C7981B92}"/>
              </a:ext>
            </a:extLst>
          </p:cNvPr>
          <p:cNvSpPr/>
          <p:nvPr/>
        </p:nvSpPr>
        <p:spPr>
          <a:xfrm>
            <a:off x="440634" y="501648"/>
            <a:ext cx="11310730" cy="585470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1EA974-578D-29DB-190A-5360BC753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1DB7E-DDDE-6D4D-BDCB-96BE45022331}" type="slidenum">
              <a:rPr lang="en-US" smtClean="0"/>
              <a:t>42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A0B656-F980-5357-B9F3-458AD362D75F}"/>
              </a:ext>
            </a:extLst>
          </p:cNvPr>
          <p:cNvSpPr txBox="1"/>
          <p:nvPr/>
        </p:nvSpPr>
        <p:spPr>
          <a:xfrm>
            <a:off x="1423076" y="1843950"/>
            <a:ext cx="93458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When parents model </a:t>
            </a:r>
            <a:r>
              <a:rPr lang="en-US" sz="4000" u="sng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respectful communication</a:t>
            </a:r>
            <a:r>
              <a:rPr lang="en-US" sz="4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, children learn to navigate challenges, build positive relationships, and advocate for themselves effectively.</a:t>
            </a:r>
          </a:p>
        </p:txBody>
      </p:sp>
    </p:spTree>
    <p:extLst>
      <p:ext uri="{BB962C8B-B14F-4D97-AF65-F5344CB8AC3E}">
        <p14:creationId xmlns:p14="http://schemas.microsoft.com/office/powerpoint/2010/main" val="1721251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DA01B2-B8C9-302F-F74E-06AA296FE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464392F-E2F4-3B90-C10D-A572C7C75465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72973-C098-AA81-BC7F-B5D461823695}"/>
              </a:ext>
            </a:extLst>
          </p:cNvPr>
          <p:cNvSpPr txBox="1"/>
          <p:nvPr/>
        </p:nvSpPr>
        <p:spPr>
          <a:xfrm>
            <a:off x="227329" y="192360"/>
            <a:ext cx="108067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Modeling Respectful Communication</a:t>
            </a:r>
          </a:p>
        </p:txBody>
      </p:sp>
      <p:pic>
        <p:nvPicPr>
          <p:cNvPr id="27" name="Graphic 26" descr="Checkbox Checked with solid fill">
            <a:extLst>
              <a:ext uri="{FF2B5EF4-FFF2-40B4-BE49-F238E27FC236}">
                <a16:creationId xmlns:a16="http://schemas.microsoft.com/office/drawing/2014/main" id="{BC45942E-2BBF-7331-2622-DBF88BB03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7801" y="1717497"/>
            <a:ext cx="1041531" cy="1041531"/>
          </a:xfrm>
          <a:prstGeom prst="rect">
            <a:avLst/>
          </a:prstGeom>
        </p:spPr>
      </p:pic>
      <p:pic>
        <p:nvPicPr>
          <p:cNvPr id="28" name="Graphic 27" descr="Checkbox Checked with solid fill">
            <a:extLst>
              <a:ext uri="{FF2B5EF4-FFF2-40B4-BE49-F238E27FC236}">
                <a16:creationId xmlns:a16="http://schemas.microsoft.com/office/drawing/2014/main" id="{38DF0177-6E9C-50F5-0D20-9FDDF43C40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802" y="2895521"/>
            <a:ext cx="1041531" cy="1041531"/>
          </a:xfrm>
          <a:prstGeom prst="rect">
            <a:avLst/>
          </a:prstGeom>
        </p:spPr>
      </p:pic>
      <p:pic>
        <p:nvPicPr>
          <p:cNvPr id="29" name="Graphic 28" descr="Checkbox Checked with solid fill">
            <a:extLst>
              <a:ext uri="{FF2B5EF4-FFF2-40B4-BE49-F238E27FC236}">
                <a16:creationId xmlns:a16="http://schemas.microsoft.com/office/drawing/2014/main" id="{DEE06B5C-F481-5148-D82C-0F00AD8B5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7803" y="4098972"/>
            <a:ext cx="1041531" cy="104153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5A6F8BE-1D81-B86E-26BF-8A252C4553DD}"/>
              </a:ext>
            </a:extLst>
          </p:cNvPr>
          <p:cNvSpPr txBox="1"/>
          <p:nvPr/>
        </p:nvSpPr>
        <p:spPr>
          <a:xfrm>
            <a:off x="2130149" y="1706443"/>
            <a:ext cx="3327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Heiti SC Medium" pitchFamily="2" charset="-128"/>
                <a:ea typeface="Heiti SC Medium" pitchFamily="2" charset="-128"/>
              </a:rPr>
              <a:t>Model with their partner/spouse.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E6CE58-75B9-52A1-2E27-78AD75777596}"/>
              </a:ext>
            </a:extLst>
          </p:cNvPr>
          <p:cNvSpPr txBox="1"/>
          <p:nvPr/>
        </p:nvSpPr>
        <p:spPr>
          <a:xfrm>
            <a:off x="2130149" y="2899799"/>
            <a:ext cx="3327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Heiti SC Medium" pitchFamily="2" charset="-128"/>
                <a:ea typeface="Heiti SC Medium" pitchFamily="2" charset="-128"/>
              </a:rPr>
              <a:t>Model with their children.</a:t>
            </a:r>
          </a:p>
        </p:txBody>
      </p:sp>
      <p:pic>
        <p:nvPicPr>
          <p:cNvPr id="35" name="Graphic 34" descr="Checkbox Checked with solid fill">
            <a:extLst>
              <a:ext uri="{FF2B5EF4-FFF2-40B4-BE49-F238E27FC236}">
                <a16:creationId xmlns:a16="http://schemas.microsoft.com/office/drawing/2014/main" id="{4F4AFF86-14C5-E735-FD95-3B0A88B7E2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7802" y="5302423"/>
            <a:ext cx="1041531" cy="104153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D31E3C0-CC05-76FC-1E2F-1B7C22495F22}"/>
              </a:ext>
            </a:extLst>
          </p:cNvPr>
          <p:cNvSpPr txBox="1"/>
          <p:nvPr/>
        </p:nvSpPr>
        <p:spPr>
          <a:xfrm>
            <a:off x="2130149" y="4099676"/>
            <a:ext cx="3327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Heiti SC Medium" pitchFamily="2" charset="-128"/>
                <a:ea typeface="Heiti SC Medium" pitchFamily="2" charset="-128"/>
              </a:rPr>
              <a:t>Model with strangers.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91C789-BA14-E5DB-0B3C-1BEE00B4E5E6}"/>
              </a:ext>
            </a:extLst>
          </p:cNvPr>
          <p:cNvSpPr txBox="1"/>
          <p:nvPr/>
        </p:nvSpPr>
        <p:spPr>
          <a:xfrm>
            <a:off x="2130149" y="5304783"/>
            <a:ext cx="33271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Heiti SC Medium" pitchFamily="2" charset="-128"/>
                <a:ea typeface="Heiti SC Medium" pitchFamily="2" charset="-128"/>
              </a:rPr>
              <a:t>Model with people with differences.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9E9E26-033D-D0F4-D6DF-7B9A767E8F1F}"/>
              </a:ext>
            </a:extLst>
          </p:cNvPr>
          <p:cNvCxnSpPr>
            <a:cxnSpLocks/>
          </p:cNvCxnSpPr>
          <p:nvPr/>
        </p:nvCxnSpPr>
        <p:spPr>
          <a:xfrm>
            <a:off x="6124842" y="1796928"/>
            <a:ext cx="0" cy="4280248"/>
          </a:xfrm>
          <a:prstGeom prst="line">
            <a:avLst/>
          </a:prstGeom>
          <a:ln w="60325">
            <a:solidFill>
              <a:srgbClr val="007B5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054D133-ECF6-7DDE-521A-810A5E2A3B7E}"/>
              </a:ext>
            </a:extLst>
          </p:cNvPr>
          <p:cNvSpPr txBox="1"/>
          <p:nvPr/>
        </p:nvSpPr>
        <p:spPr>
          <a:xfrm>
            <a:off x="6124842" y="1442330"/>
            <a:ext cx="562986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As the mental health provider, you can model respectful communication in sessions and help the family learn to use it with each other</a:t>
            </a:r>
          </a:p>
          <a:p>
            <a:pPr lvl="1"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Encourage parents to: </a:t>
            </a: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Talk the way they want their children to talk.</a:t>
            </a:r>
          </a:p>
          <a:p>
            <a:pPr lvl="1">
              <a:defRPr/>
            </a:pPr>
            <a:endParaRPr lang="en-US" sz="2800" dirty="0">
              <a:latin typeface="Heiti SC Medium" pitchFamily="2" charset="-128"/>
              <a:ea typeface="Heiti SC Medium" pitchFamily="2" charset="-128"/>
            </a:endParaRPr>
          </a:p>
          <a:p>
            <a:pPr marL="1143000" lvl="1" indent="-6858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Heiti SC Medium" pitchFamily="2" charset="-128"/>
                <a:ea typeface="Heiti SC Medium" pitchFamily="2" charset="-128"/>
              </a:rPr>
              <a:t>Talk as if they are being watched.</a:t>
            </a:r>
          </a:p>
        </p:txBody>
      </p:sp>
    </p:spTree>
    <p:extLst>
      <p:ext uri="{BB962C8B-B14F-4D97-AF65-F5344CB8AC3E}">
        <p14:creationId xmlns:p14="http://schemas.microsoft.com/office/powerpoint/2010/main" val="20428537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A5CF3F-17F5-CE5F-22B7-57A5F2D53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3D48F3-A6B9-18D2-5BD7-2C31FD21B7DF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56C5E9-615A-4F7B-39FD-7EBFDB7CFE53}"/>
              </a:ext>
            </a:extLst>
          </p:cNvPr>
          <p:cNvSpPr txBox="1"/>
          <p:nvPr/>
        </p:nvSpPr>
        <p:spPr>
          <a:xfrm>
            <a:off x="227329" y="192360"/>
            <a:ext cx="108067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Modeling Respectful Communication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44751A-FDDB-DDC7-D494-CBFBA61DDBE4}"/>
              </a:ext>
            </a:extLst>
          </p:cNvPr>
          <p:cNvSpPr txBox="1"/>
          <p:nvPr/>
        </p:nvSpPr>
        <p:spPr>
          <a:xfrm>
            <a:off x="7075607" y="1949021"/>
            <a:ext cx="4151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Shaming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980FAD-3116-181F-7F5D-E8920FD0F28A}"/>
              </a:ext>
            </a:extLst>
          </p:cNvPr>
          <p:cNvSpPr txBox="1"/>
          <p:nvPr/>
        </p:nvSpPr>
        <p:spPr>
          <a:xfrm>
            <a:off x="1635472" y="1907877"/>
            <a:ext cx="415183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>
                <a:solidFill>
                  <a:srgbClr val="006241"/>
                </a:solidFill>
                <a:latin typeface="Heiti SC Medium" pitchFamily="2" charset="-128"/>
                <a:ea typeface="Heiti SC Medium" pitchFamily="2" charset="-128"/>
              </a:rPr>
              <a:t>Constructive Criticism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8397CD-F06C-0B61-CA08-EBB950AAFE6A}"/>
              </a:ext>
            </a:extLst>
          </p:cNvPr>
          <p:cNvSpPr txBox="1"/>
          <p:nvPr/>
        </p:nvSpPr>
        <p:spPr>
          <a:xfrm>
            <a:off x="1556227" y="2419662"/>
            <a:ext cx="8687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6241"/>
                </a:solidFill>
                <a:latin typeface="Bernard MT Condensed" panose="02050806060905020404" pitchFamily="18" charset="77"/>
              </a:rPr>
              <a:t>VS</a:t>
            </a:r>
            <a:endParaRPr lang="en-US" sz="3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E9A0DC-390B-03C3-9E47-A1E0347EFB81}"/>
              </a:ext>
            </a:extLst>
          </p:cNvPr>
          <p:cNvSpPr txBox="1"/>
          <p:nvPr/>
        </p:nvSpPr>
        <p:spPr>
          <a:xfrm>
            <a:off x="2273700" y="2378042"/>
            <a:ext cx="214907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6241"/>
                </a:solidFill>
                <a:latin typeface="Heiti SC Medium" pitchFamily="2" charset="-128"/>
                <a:ea typeface="Heiti SC Medium" pitchFamily="2" charset="-128"/>
              </a:rPr>
              <a:t>Shaming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DB682C-7C18-2B72-1EC0-774FD24C48CA}"/>
              </a:ext>
            </a:extLst>
          </p:cNvPr>
          <p:cNvCxnSpPr>
            <a:cxnSpLocks/>
          </p:cNvCxnSpPr>
          <p:nvPr/>
        </p:nvCxnSpPr>
        <p:spPr>
          <a:xfrm flipH="1">
            <a:off x="1842166" y="3188925"/>
            <a:ext cx="2510118" cy="0"/>
          </a:xfrm>
          <a:prstGeom prst="line">
            <a:avLst/>
          </a:prstGeom>
          <a:ln w="60325">
            <a:solidFill>
              <a:srgbClr val="007B5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A26D42-D259-F295-8462-80B4C3F7DCB7}"/>
              </a:ext>
            </a:extLst>
          </p:cNvPr>
          <p:cNvSpPr txBox="1"/>
          <p:nvPr/>
        </p:nvSpPr>
        <p:spPr>
          <a:xfrm>
            <a:off x="1635472" y="3490852"/>
            <a:ext cx="395850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68288"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Words: Labeling the behavior versus personality trait/jargon</a:t>
            </a:r>
          </a:p>
          <a:p>
            <a:pPr marL="285750" lvl="1" indent="-268288"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Tone: Neutral voice versus sarcasm/ aggression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FAB79E-0AC3-48BC-377B-32FE94206625}"/>
              </a:ext>
            </a:extLst>
          </p:cNvPr>
          <p:cNvSpPr txBox="1"/>
          <p:nvPr/>
        </p:nvSpPr>
        <p:spPr>
          <a:xfrm>
            <a:off x="6584025" y="1952602"/>
            <a:ext cx="415183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6241"/>
                </a:solidFill>
                <a:latin typeface="Avenir Book" panose="02000503020000020003" pitchFamily="2" charset="0"/>
                <a:ea typeface="Heiti SC Medium" pitchFamily="2" charset="-128"/>
              </a:rPr>
              <a:t>“</a:t>
            </a:r>
            <a:r>
              <a:rPr lang="en-US" sz="3000" dirty="0">
                <a:solidFill>
                  <a:srgbClr val="006241"/>
                </a:solidFill>
                <a:latin typeface="Heiti SC Medium" pitchFamily="2" charset="-128"/>
                <a:ea typeface="Heiti SC Medium" pitchFamily="2" charset="-128"/>
              </a:rPr>
              <a:t>I</a:t>
            </a:r>
            <a:r>
              <a:rPr lang="en-US" sz="3000" dirty="0">
                <a:solidFill>
                  <a:srgbClr val="006241"/>
                </a:solidFill>
                <a:latin typeface="Avenir Book" panose="02000503020000020003" pitchFamily="2" charset="0"/>
                <a:ea typeface="Heiti SC Medium" pitchFamily="2" charset="-128"/>
              </a:rPr>
              <a:t>” </a:t>
            </a:r>
            <a:r>
              <a:rPr lang="en-US" sz="3000" dirty="0">
                <a:solidFill>
                  <a:srgbClr val="006241"/>
                </a:solidFill>
                <a:latin typeface="Heiti SC Medium" pitchFamily="2" charset="-128"/>
                <a:ea typeface="Heiti SC Medium" pitchFamily="2" charset="-128"/>
              </a:rPr>
              <a:t>Talk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9CBE28-7353-8816-E847-F0B807DCD5FE}"/>
              </a:ext>
            </a:extLst>
          </p:cNvPr>
          <p:cNvSpPr txBox="1"/>
          <p:nvPr/>
        </p:nvSpPr>
        <p:spPr>
          <a:xfrm>
            <a:off x="6504780" y="2464387"/>
            <a:ext cx="8687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6241"/>
                </a:solidFill>
                <a:latin typeface="Bernard MT Condensed" panose="02050806060905020404" pitchFamily="18" charset="77"/>
              </a:rPr>
              <a:t>VS</a:t>
            </a:r>
            <a:endParaRPr lang="en-US" sz="3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45F805-C7BF-59DE-F55F-47F87EA6FF61}"/>
              </a:ext>
            </a:extLst>
          </p:cNvPr>
          <p:cNvSpPr txBox="1"/>
          <p:nvPr/>
        </p:nvSpPr>
        <p:spPr>
          <a:xfrm>
            <a:off x="7095681" y="2482080"/>
            <a:ext cx="214907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6241"/>
                </a:solidFill>
                <a:latin typeface="Avenir Book" panose="02000503020000020003" pitchFamily="2" charset="0"/>
                <a:ea typeface="Heiti SC Medium" pitchFamily="2" charset="-128"/>
              </a:rPr>
              <a:t>“</a:t>
            </a:r>
            <a:r>
              <a:rPr lang="en-US" sz="3000" dirty="0">
                <a:solidFill>
                  <a:srgbClr val="006241"/>
                </a:solidFill>
                <a:latin typeface="Heiti SC Medium" pitchFamily="2" charset="-128"/>
                <a:ea typeface="Heiti SC Medium" pitchFamily="2" charset="-128"/>
              </a:rPr>
              <a:t>You</a:t>
            </a:r>
            <a:r>
              <a:rPr lang="en-US" sz="3000" dirty="0">
                <a:solidFill>
                  <a:srgbClr val="006241"/>
                </a:solidFill>
                <a:latin typeface="Avenir Book" panose="02000503020000020003" pitchFamily="2" charset="0"/>
                <a:ea typeface="Heiti SC Medium" pitchFamily="2" charset="-128"/>
              </a:rPr>
              <a:t>” </a:t>
            </a:r>
            <a:r>
              <a:rPr lang="en-US" sz="3000" dirty="0">
                <a:solidFill>
                  <a:srgbClr val="006241"/>
                </a:solidFill>
                <a:latin typeface="Heiti SC Medium" pitchFamily="2" charset="-128"/>
                <a:ea typeface="Heiti SC Medium" pitchFamily="2" charset="-128"/>
              </a:rPr>
              <a:t>Talk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7527523-9D7F-BE30-C686-ABA5F52E4490}"/>
              </a:ext>
            </a:extLst>
          </p:cNvPr>
          <p:cNvCxnSpPr>
            <a:cxnSpLocks/>
          </p:cNvCxnSpPr>
          <p:nvPr/>
        </p:nvCxnSpPr>
        <p:spPr>
          <a:xfrm flipH="1">
            <a:off x="6790719" y="3233650"/>
            <a:ext cx="2510118" cy="0"/>
          </a:xfrm>
          <a:prstGeom prst="line">
            <a:avLst/>
          </a:prstGeom>
          <a:ln w="60325">
            <a:solidFill>
              <a:srgbClr val="007B5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F2A751C-E00E-A2B2-60BA-04A71E919F31}"/>
              </a:ext>
            </a:extLst>
          </p:cNvPr>
          <p:cNvSpPr txBox="1"/>
          <p:nvPr/>
        </p:nvSpPr>
        <p:spPr>
          <a:xfrm>
            <a:off x="6680689" y="3490852"/>
            <a:ext cx="395850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68288"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Own your feelings and thoughts—nothing bothers everyone</a:t>
            </a:r>
          </a:p>
          <a:p>
            <a:pPr marL="285750" lvl="1" indent="-268288"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latin typeface="Avenir Book" panose="02000503020000020003" pitchFamily="2" charset="0"/>
                <a:ea typeface="Heiti SC Medium" pitchFamily="2" charset="-128"/>
              </a:rPr>
              <a:t>”</a:t>
            </a: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I am getting frustrated</a:t>
            </a:r>
            <a:r>
              <a:rPr lang="en-US" sz="2500" dirty="0">
                <a:latin typeface="Avenir Book" panose="02000503020000020003" pitchFamily="2" charset="0"/>
                <a:ea typeface="Heiti SC Medium" pitchFamily="2" charset="-128"/>
              </a:rPr>
              <a:t>”</a:t>
            </a: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 vs </a:t>
            </a:r>
            <a:r>
              <a:rPr lang="en-US" sz="2500" dirty="0">
                <a:latin typeface="Avenir Book" panose="02000503020000020003" pitchFamily="2" charset="0"/>
                <a:ea typeface="Heiti SC Medium" pitchFamily="2" charset="-128"/>
              </a:rPr>
              <a:t>”</a:t>
            </a:r>
            <a:r>
              <a:rPr lang="en-US" sz="2500" dirty="0">
                <a:latin typeface="Heiti SC Medium" pitchFamily="2" charset="-128"/>
                <a:ea typeface="Heiti SC Medium" pitchFamily="2" charset="-128"/>
              </a:rPr>
              <a:t>You never listen</a:t>
            </a:r>
            <a:r>
              <a:rPr lang="en-US" sz="2500" dirty="0">
                <a:latin typeface="Avenir Book" panose="02000503020000020003" pitchFamily="2" charset="0"/>
                <a:ea typeface="Heiti SC Medium" pitchFamily="2" charset="-12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64934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33E5684F-9524-414B-ADBE-BAE7E0D73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80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0C0DEE-C571-C2EE-BD67-7F9034973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0"/>
            <a:ext cx="3999971" cy="1686349"/>
          </a:xfrm>
        </p:spPr>
        <p:txBody>
          <a:bodyPr>
            <a:normAutofit/>
          </a:bodyPr>
          <a:lstStyle/>
          <a:p>
            <a:r>
              <a:rPr lang="en-US" sz="4000"/>
              <a:t>Parenting Influencers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EC343-7215-CCF2-63A2-514E6C656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5254"/>
            <a:ext cx="3999971" cy="3707050"/>
          </a:xfrm>
        </p:spPr>
        <p:txBody>
          <a:bodyPr>
            <a:normAutofit/>
          </a:bodyPr>
          <a:lstStyle/>
          <a:p>
            <a:r>
              <a:rPr lang="en-US" sz="1600" dirty="0"/>
              <a:t>Check the facts!</a:t>
            </a:r>
          </a:p>
          <a:p>
            <a:r>
              <a:rPr lang="en-US" sz="1600" dirty="0"/>
              <a:t>What is the training of the individual providing the information? </a:t>
            </a:r>
          </a:p>
          <a:p>
            <a:r>
              <a:rPr lang="en-US" sz="1600" dirty="0"/>
              <a:t>Does it generally make parents feel good about their parenting/relationship with their child or bad? </a:t>
            </a:r>
          </a:p>
          <a:p>
            <a:r>
              <a:rPr lang="en-US" sz="1600" dirty="0"/>
              <a:t>Made up diagnoses (e.g., Pathological Demand Avoidance)</a:t>
            </a:r>
          </a:p>
          <a:p>
            <a:r>
              <a:rPr lang="en-US" sz="1600" dirty="0"/>
              <a:t>Some of my favorites!</a:t>
            </a:r>
          </a:p>
          <a:p>
            <a:r>
              <a:rPr lang="en-US" sz="1600" dirty="0"/>
              <a:t>Follow me on Instagram for evidence-based parenting tips </a:t>
            </a:r>
            <a:r>
              <a:rPr lang="en-US" sz="1600" b="1" dirty="0"/>
              <a:t>@mfcpsych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6E06A91-E56E-9576-384D-8CADF0EE9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705" y="178502"/>
            <a:ext cx="1536420" cy="26151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7CFD06-3996-0989-A809-76216000C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708" y="178502"/>
            <a:ext cx="1542958" cy="26151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798FCB-D8F0-8A15-6B86-3C457D867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7013" y="178502"/>
            <a:ext cx="1588724" cy="26151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490AF6-F0AA-9147-D3CB-69AE1B5BA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2728" y="2951462"/>
            <a:ext cx="1601800" cy="2615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7F849A8-75F9-02AE-E163-9B1E235605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579" y="2951462"/>
            <a:ext cx="1660641" cy="261518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10271A-E7CD-CED4-0626-A6B387D3AA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3002" y="2951462"/>
            <a:ext cx="1752172" cy="26151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C42C4-B4F8-2406-74B0-6CCFD2AD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D01DB7E-DDDE-6D4D-BDCB-96BE45022331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345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06487A-E892-77A7-60A5-31E095242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6E0B9D-5D3D-895A-078C-A4E45FF31F23}"/>
              </a:ext>
            </a:extLst>
          </p:cNvPr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  <a:solidFill>
            <a:srgbClr val="006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222B78-C39F-6B58-23D4-D19636333FCE}"/>
              </a:ext>
            </a:extLst>
          </p:cNvPr>
          <p:cNvSpPr txBox="1"/>
          <p:nvPr/>
        </p:nvSpPr>
        <p:spPr>
          <a:xfrm>
            <a:off x="367029" y="192360"/>
            <a:ext cx="12599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References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9FC61B-8B22-DCCD-6E58-A403667CF814}"/>
              </a:ext>
            </a:extLst>
          </p:cNvPr>
          <p:cNvSpPr txBox="1"/>
          <p:nvPr/>
        </p:nvSpPr>
        <p:spPr>
          <a:xfrm>
            <a:off x="681838" y="1251089"/>
            <a:ext cx="108283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Chokshi, B., </a:t>
            </a:r>
            <a:r>
              <a:rPr lang="en-US" dirty="0" err="1"/>
              <a:t>Pukatch</a:t>
            </a:r>
            <a:r>
              <a:rPr lang="en-US" dirty="0"/>
              <a:t>, C., Ramsey, N., </a:t>
            </a:r>
            <a:r>
              <a:rPr lang="en-US" dirty="0" err="1"/>
              <a:t>Dzienny</a:t>
            </a:r>
            <a:r>
              <a:rPr lang="en-US" dirty="0"/>
              <a:t>, A., &amp; Smiley, Y. (2023). The generational trauma card: A tool to educate on intergenerational trauma transmission. </a:t>
            </a:r>
            <a:r>
              <a:rPr lang="en-US" i="1" dirty="0"/>
              <a:t>Journal of Loss and Trauma</a:t>
            </a:r>
            <a:r>
              <a:rPr lang="en-US" dirty="0"/>
              <a:t>, </a:t>
            </a:r>
            <a:r>
              <a:rPr lang="en-US" i="1" dirty="0"/>
              <a:t>28</a:t>
            </a:r>
            <a:r>
              <a:rPr lang="en-US" dirty="0"/>
              <a:t>(5), 464-471.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Gurwitch, R. H., &amp; Warner-Metzger, C. M. (2022). Trauma-directed interaction (TDI): an adaptation to parent-child interaction therapy for families with a history of trauma. </a:t>
            </a:r>
            <a:r>
              <a:rPr lang="en-US" i="1" dirty="0"/>
              <a:t>International Journal of Environmental Research and Public Health</a:t>
            </a:r>
            <a:r>
              <a:rPr lang="en-US" dirty="0"/>
              <a:t>, </a:t>
            </a:r>
            <a:r>
              <a:rPr lang="en-US" i="1" dirty="0"/>
              <a:t>19</a:t>
            </a:r>
            <a:r>
              <a:rPr lang="en-US" dirty="0"/>
              <a:t>(10), 6089.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Kolko, D. J. (1996). Individual cognitive behavioral treatment and family therapy for physically abused children and their offending parents: A comparison of clinical outcomes. </a:t>
            </a:r>
            <a:r>
              <a:rPr lang="en-US" i="1" dirty="0"/>
              <a:t>Child Maltreatment</a:t>
            </a:r>
            <a:r>
              <a:rPr lang="en-US" dirty="0"/>
              <a:t>, </a:t>
            </a:r>
            <a:r>
              <a:rPr lang="en-US" i="1" dirty="0"/>
              <a:t>1</a:t>
            </a:r>
            <a:r>
              <a:rPr lang="en-US" dirty="0"/>
              <a:t>(4), 322-342.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Kolko, D. J., Iselin, A. M. R., &amp; Gully, K. J. (2011). Evaluation of the sustainability and clinical outcome of Alternatives for Families: A Cognitive-Behavioral Therapy (AF-CBT) in a child protection center. </a:t>
            </a:r>
            <a:r>
              <a:rPr lang="en-US" i="1" dirty="0"/>
              <a:t>Child Abuse &amp; Neglect</a:t>
            </a:r>
            <a:r>
              <a:rPr lang="en-US" dirty="0"/>
              <a:t>, </a:t>
            </a:r>
            <a:r>
              <a:rPr lang="en-US" i="1" dirty="0"/>
              <a:t>35</a:t>
            </a:r>
            <a:r>
              <a:rPr lang="en-US" dirty="0"/>
              <a:t>(2), 105-116.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Lieberman, A. F., Van Horn, P., &amp; </a:t>
            </a:r>
            <a:r>
              <a:rPr lang="en-US" dirty="0" err="1"/>
              <a:t>Ippen</a:t>
            </a:r>
            <a:r>
              <a:rPr lang="en-US" dirty="0"/>
              <a:t>, C. G. (2005). Toward evidence-based treatment: Child-parent psychotherapy with preschoolers exposed to marital violence. </a:t>
            </a:r>
            <a:r>
              <a:rPr lang="en-US" i="1" dirty="0"/>
              <a:t>Journal of the American Academy of Child &amp; Adolescent Psychiatry</a:t>
            </a:r>
            <a:r>
              <a:rPr lang="en-US" dirty="0"/>
              <a:t>, </a:t>
            </a:r>
            <a:r>
              <a:rPr lang="en-US" i="1" dirty="0"/>
              <a:t>44</a:t>
            </a:r>
            <a:r>
              <a:rPr lang="en-US" dirty="0"/>
              <a:t>(12), 1241-1248.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Pumariega</a:t>
            </a:r>
            <a:r>
              <a:rPr lang="en-US" dirty="0"/>
              <a:t>, A. J., Jo, Y., Beck, B., &amp; Rahmani, M. (2022). Trauma and US minority children and youth. </a:t>
            </a:r>
            <a:r>
              <a:rPr lang="en-US" i="1" dirty="0"/>
              <a:t>Current psychiatry reports</a:t>
            </a:r>
            <a:r>
              <a:rPr lang="en-US" dirty="0"/>
              <a:t>, </a:t>
            </a:r>
            <a:r>
              <a:rPr lang="en-US" i="1" dirty="0"/>
              <a:t>24</a:t>
            </a:r>
            <a:r>
              <a:rPr lang="en-US" dirty="0"/>
              <a:t>(4), 285-295.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Roubinov</a:t>
            </a:r>
            <a:r>
              <a:rPr lang="en-US" dirty="0"/>
              <a:t>, D. S., </a:t>
            </a:r>
            <a:r>
              <a:rPr lang="en-US" dirty="0" err="1"/>
              <a:t>Luecken</a:t>
            </a:r>
            <a:r>
              <a:rPr lang="en-US" dirty="0"/>
              <a:t>, L. J., Curci, S. G., Somers, J. A., &amp; Winstone, L. K. (2021). A prenatal programming perspective on the intergenerational transmission of maternal adverse childhood experiences to offspring health problems. </a:t>
            </a:r>
            <a:r>
              <a:rPr lang="en-US" i="1" dirty="0"/>
              <a:t>American Psychologist</a:t>
            </a:r>
            <a:r>
              <a:rPr lang="en-US" dirty="0"/>
              <a:t>, </a:t>
            </a:r>
            <a:r>
              <a:rPr lang="en-US" i="1" dirty="0"/>
              <a:t>76</a:t>
            </a:r>
            <a:r>
              <a:rPr lang="en-US" dirty="0"/>
              <a:t>(2), 337.</a:t>
            </a:r>
            <a:endParaRPr lang="en-US" sz="2500" dirty="0">
              <a:solidFill>
                <a:srgbClr val="000000"/>
              </a:solidFill>
              <a:latin typeface="Heiti SC Medium" pitchFamily="2" charset="-128"/>
              <a:ea typeface="Heiti SC Medium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43359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41338-81C9-B4C5-D5A1-EF7B691DC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715940-9DC4-DD11-B7A8-A881DA37F08D}"/>
              </a:ext>
            </a:extLst>
          </p:cNvPr>
          <p:cNvSpPr txBox="1"/>
          <p:nvPr/>
        </p:nvSpPr>
        <p:spPr>
          <a:xfrm>
            <a:off x="640080" y="329184"/>
            <a:ext cx="6894576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Questions?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D67D5-11B9-D8F0-684A-3B3518F08328}"/>
              </a:ext>
            </a:extLst>
          </p:cNvPr>
          <p:cNvSpPr txBox="1"/>
          <p:nvPr/>
        </p:nvSpPr>
        <p:spPr>
          <a:xfrm>
            <a:off x="640080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200" u="sng" dirty="0"/>
              <a:t>My Contact Info: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MFC Psychology Services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www.margaretcanterphd.com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hlinkClick r:id="rId3"/>
              </a:rPr>
              <a:t>Maggie@margaretcanterphd.com</a:t>
            </a:r>
            <a:endParaRPr lang="en-US" sz="22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205-259-8472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My </a:t>
            </a:r>
            <a:r>
              <a:rPr lang="en-US" sz="2200" dirty="0" err="1"/>
              <a:t>Intstagram</a:t>
            </a:r>
            <a:r>
              <a:rPr lang="en-US" sz="2200" dirty="0"/>
              <a:t>: @mfcpsych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UAB Department of Pediatrics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margaretcanter@uabmc.edu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D525D6-2642-0071-ED6F-5D6C66014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572" y="329183"/>
            <a:ext cx="3864752" cy="34299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170BC8-9302-BBDA-E181-0E7D50D857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840" y="4363148"/>
            <a:ext cx="3995928" cy="160836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585410-20E3-2E8F-B13B-B8374711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D01DB7E-DDDE-6D4D-BDCB-96BE45022331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47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5385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UAB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E6B51"/>
      </a:accent1>
      <a:accent2>
        <a:srgbClr val="1F4027"/>
      </a:accent2>
      <a:accent3>
        <a:srgbClr val="80BC08"/>
      </a:accent3>
      <a:accent4>
        <a:srgbClr val="FFD300"/>
      </a:accent4>
      <a:accent5>
        <a:srgbClr val="AA9767"/>
      </a:accent5>
      <a:accent6>
        <a:srgbClr val="808285"/>
      </a:accent6>
      <a:hlink>
        <a:srgbClr val="0563C1"/>
      </a:hlink>
      <a:folHlink>
        <a:srgbClr val="954F72"/>
      </a:folHlink>
    </a:clrScheme>
    <a:fontScheme name="Personalizado 6">
      <a:majorFont>
        <a:latin typeface="Proxima Nova Rg"/>
        <a:ea typeface=""/>
        <a:cs typeface=""/>
      </a:majorFont>
      <a:minorFont>
        <a:latin typeface="Proxima Nova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19527</TotalTime>
  <Words>2931</Words>
  <Application>Microsoft Office PowerPoint</Application>
  <PresentationFormat>Widescreen</PresentationFormat>
  <Paragraphs>415</Paragraphs>
  <Slides>47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63" baseType="lpstr">
      <vt:lpstr>Aptos</vt:lpstr>
      <vt:lpstr>Aptos Display</vt:lpstr>
      <vt:lpstr>Arial</vt:lpstr>
      <vt:lpstr>Avenir Book</vt:lpstr>
      <vt:lpstr>Bernard MT Condensed</vt:lpstr>
      <vt:lpstr>Calibri</vt:lpstr>
      <vt:lpstr>Calibri Light</vt:lpstr>
      <vt:lpstr>Courier New</vt:lpstr>
      <vt:lpstr>HEITI SC MEDIUM</vt:lpstr>
      <vt:lpstr>HEITI SC MEDIUM</vt:lpstr>
      <vt:lpstr>Helvetica</vt:lpstr>
      <vt:lpstr>Proxima Nova</vt:lpstr>
      <vt:lpstr>Proxima Nova Rg</vt:lpstr>
      <vt:lpstr>wf_segoe-ui_normal</vt:lpstr>
      <vt:lpstr>1_Office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Creating a strong parent-child relationship through play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Special Time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Parenting Influencers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UAB Department of Psychiatry Psychology Education &amp; Training Institute (PETI)</dc:title>
  <dc:creator>Kristine Lokken</dc:creator>
  <cp:lastModifiedBy>Canter, Margaret</cp:lastModifiedBy>
  <cp:revision>146</cp:revision>
  <dcterms:created xsi:type="dcterms:W3CDTF">2020-09-08T21:29:23Z</dcterms:created>
  <dcterms:modified xsi:type="dcterms:W3CDTF">2025-10-31T14:39:40Z</dcterms:modified>
</cp:coreProperties>
</file>