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332" r:id="rId7"/>
    <p:sldId id="339" r:id="rId8"/>
    <p:sldId id="262" r:id="rId9"/>
    <p:sldId id="343" r:id="rId10"/>
    <p:sldId id="342" r:id="rId11"/>
    <p:sldId id="261" r:id="rId12"/>
    <p:sldId id="341" r:id="rId13"/>
    <p:sldId id="340" r:id="rId14"/>
    <p:sldId id="263" r:id="rId15"/>
    <p:sldId id="270" r:id="rId16"/>
    <p:sldId id="264" r:id="rId17"/>
    <p:sldId id="265" r:id="rId18"/>
    <p:sldId id="266" r:id="rId19"/>
    <p:sldId id="267" r:id="rId20"/>
    <p:sldId id="268" r:id="rId21"/>
    <p:sldId id="269" r:id="rId22"/>
  </p:sldIdLst>
  <p:sldSz cx="18288000" cy="10287000"/>
  <p:notesSz cx="6858000" cy="9144000"/>
  <p:embeddedFontLst>
    <p:embeddedFont>
      <p:font typeface="Glacial Indifference" panose="020B0604020202020204" charset="0"/>
      <p:regular r:id="rId24"/>
    </p:embeddedFont>
    <p:embeddedFont>
      <p:font typeface="Glacial Indifference Bold" panose="020B0604020202020204" charset="0"/>
      <p:regular r:id="rId25"/>
    </p:embeddedFont>
    <p:embeddedFont>
      <p:font typeface="Raleway" pitchFamily="2" charset="0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  <p:embeddedFont>
      <p:font typeface="Roboto Bold" panose="02000000000000000000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6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3D014-98C8-4AD3-82FC-900C7EEBF633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9CA9B-1178-4913-9C3E-E1CEB26B2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13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91698-83B3-9B97-E3EA-28E906BF6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F874A-CD45-C2D0-2DF7-577E7FB5B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43F735-2472-B956-3937-7430286BE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0FBE3-761C-B0CF-064B-1064C7D89E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105BD-6D6F-49DB-9DE4-D4A6452D7E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686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61" y="3145339"/>
            <a:ext cx="7675743" cy="1988345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64361" y="5153319"/>
            <a:ext cx="6390270" cy="19417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250" b="0">
                <a:solidFill>
                  <a:schemeClr val="accent6"/>
                </a:solidFill>
                <a:latin typeface="+mn-lt"/>
              </a:defRPr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617502" y="0"/>
            <a:ext cx="9670499" cy="10287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dirty="0">
                <a:solidFill>
                  <a:schemeClr val="accent6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9512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0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72920" y="1961278"/>
            <a:ext cx="5986380" cy="598638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37669" y="5318832"/>
            <a:ext cx="8115300" cy="1734374"/>
            <a:chOff x="0" y="0"/>
            <a:chExt cx="1631745" cy="348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31745" cy="348731"/>
            </a:xfrm>
            <a:custGeom>
              <a:avLst/>
              <a:gdLst/>
              <a:ahLst/>
              <a:cxnLst/>
              <a:rect l="l" t="t" r="r" b="b"/>
              <a:pathLst>
                <a:path w="1631745" h="348731">
                  <a:moveTo>
                    <a:pt x="63917" y="0"/>
                  </a:moveTo>
                  <a:lnTo>
                    <a:pt x="1567828" y="0"/>
                  </a:lnTo>
                  <a:cubicBezTo>
                    <a:pt x="1603128" y="0"/>
                    <a:pt x="1631745" y="28617"/>
                    <a:pt x="1631745" y="63917"/>
                  </a:cubicBezTo>
                  <a:lnTo>
                    <a:pt x="1631745" y="284814"/>
                  </a:lnTo>
                  <a:cubicBezTo>
                    <a:pt x="1631745" y="301766"/>
                    <a:pt x="1625011" y="318023"/>
                    <a:pt x="1613024" y="330010"/>
                  </a:cubicBezTo>
                  <a:cubicBezTo>
                    <a:pt x="1601037" y="341997"/>
                    <a:pt x="1584780" y="348731"/>
                    <a:pt x="1567828" y="348731"/>
                  </a:cubicBezTo>
                  <a:lnTo>
                    <a:pt x="63917" y="348731"/>
                  </a:lnTo>
                  <a:cubicBezTo>
                    <a:pt x="28617" y="348731"/>
                    <a:pt x="0" y="320114"/>
                    <a:pt x="0" y="284814"/>
                  </a:cubicBezTo>
                  <a:lnTo>
                    <a:pt x="0" y="63917"/>
                  </a:lnTo>
                  <a:cubicBezTo>
                    <a:pt x="0" y="28617"/>
                    <a:pt x="28617" y="0"/>
                    <a:pt x="63917" y="0"/>
                  </a:cubicBezTo>
                  <a:close/>
                </a:path>
              </a:pathLst>
            </a:custGeom>
            <a:solidFill>
              <a:srgbClr val="FD921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31745" cy="386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2700000">
            <a:off x="7203593" y="-3330922"/>
            <a:ext cx="4864189" cy="5140490"/>
          </a:xfrm>
          <a:custGeom>
            <a:avLst/>
            <a:gdLst/>
            <a:ahLst/>
            <a:cxnLst/>
            <a:rect l="l" t="t" r="r" b="b"/>
            <a:pathLst>
              <a:path w="4864189" h="5140490">
                <a:moveTo>
                  <a:pt x="0" y="0"/>
                </a:moveTo>
                <a:lnTo>
                  <a:pt x="4864189" y="0"/>
                </a:lnTo>
                <a:lnTo>
                  <a:pt x="4864189" y="5140490"/>
                </a:lnTo>
                <a:lnTo>
                  <a:pt x="0" y="514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0246755">
            <a:off x="9999554" y="7891920"/>
            <a:ext cx="4864189" cy="5140490"/>
          </a:xfrm>
          <a:custGeom>
            <a:avLst/>
            <a:gdLst/>
            <a:ahLst/>
            <a:cxnLst/>
            <a:rect l="l" t="t" r="r" b="b"/>
            <a:pathLst>
              <a:path w="4864189" h="5140490">
                <a:moveTo>
                  <a:pt x="0" y="0"/>
                </a:moveTo>
                <a:lnTo>
                  <a:pt x="4864189" y="0"/>
                </a:lnTo>
                <a:lnTo>
                  <a:pt x="4864189" y="5140490"/>
                </a:lnTo>
                <a:lnTo>
                  <a:pt x="0" y="514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844657" y="1747147"/>
            <a:ext cx="6414643" cy="6414643"/>
          </a:xfrm>
          <a:custGeom>
            <a:avLst/>
            <a:gdLst/>
            <a:ahLst/>
            <a:cxnLst/>
            <a:rect l="l" t="t" r="r" b="b"/>
            <a:pathLst>
              <a:path w="6414643" h="6414643">
                <a:moveTo>
                  <a:pt x="0" y="0"/>
                </a:moveTo>
                <a:lnTo>
                  <a:pt x="6414643" y="0"/>
                </a:lnTo>
                <a:lnTo>
                  <a:pt x="6414643" y="6414643"/>
                </a:lnTo>
                <a:lnTo>
                  <a:pt x="0" y="64146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237669" y="2466287"/>
            <a:ext cx="8606987" cy="2688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33"/>
              </a:lnSpc>
            </a:pPr>
            <a:r>
              <a:rPr lang="en-US" sz="93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 need help. Now what?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4078" y="5626989"/>
            <a:ext cx="6842483" cy="109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5"/>
              </a:lnSpc>
            </a:pPr>
            <a:r>
              <a:rPr lang="en-US" sz="3536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System navigation &amp; overcoming barriers to recovery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01517" y="7529457"/>
            <a:ext cx="6842483" cy="129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3"/>
              </a:lnSpc>
            </a:pPr>
            <a:r>
              <a:rPr lang="en-US" sz="2736" b="1">
                <a:solidFill>
                  <a:srgbClr val="5757B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John Bayles</a:t>
            </a:r>
          </a:p>
          <a:p>
            <a:pPr algn="l">
              <a:lnSpc>
                <a:spcPts val="3393"/>
              </a:lnSpc>
            </a:pPr>
            <a:r>
              <a:rPr lang="en-US" sz="2736">
                <a:solidFill>
                  <a:srgbClr val="5757B8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Program Director, Recovery Resource Center, a program of Crisis Center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86760" y="-1726163"/>
            <a:ext cx="6712274" cy="6919870"/>
          </a:xfrm>
          <a:custGeom>
            <a:avLst/>
            <a:gdLst/>
            <a:ahLst/>
            <a:cxnLst/>
            <a:rect l="l" t="t" r="r" b="b"/>
            <a:pathLst>
              <a:path w="6712274" h="6919870">
                <a:moveTo>
                  <a:pt x="0" y="0"/>
                </a:moveTo>
                <a:lnTo>
                  <a:pt x="6712274" y="0"/>
                </a:lnTo>
                <a:lnTo>
                  <a:pt x="6712274" y="6919869"/>
                </a:lnTo>
                <a:lnTo>
                  <a:pt x="0" y="6919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969377" y="1733772"/>
            <a:ext cx="9141778" cy="2074413"/>
            <a:chOff x="0" y="0"/>
            <a:chExt cx="2694004" cy="61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94004" cy="611312"/>
            </a:xfrm>
            <a:custGeom>
              <a:avLst/>
              <a:gdLst/>
              <a:ahLst/>
              <a:cxnLst/>
              <a:rect l="l" t="t" r="r" b="b"/>
              <a:pathLst>
                <a:path w="2694004" h="611312">
                  <a:moveTo>
                    <a:pt x="56740" y="0"/>
                  </a:moveTo>
                  <a:lnTo>
                    <a:pt x="2637263" y="0"/>
                  </a:lnTo>
                  <a:cubicBezTo>
                    <a:pt x="2652312" y="0"/>
                    <a:pt x="2666744" y="5978"/>
                    <a:pt x="2677385" y="16619"/>
                  </a:cubicBezTo>
                  <a:cubicBezTo>
                    <a:pt x="2688026" y="27260"/>
                    <a:pt x="2694004" y="41692"/>
                    <a:pt x="2694004" y="56740"/>
                  </a:cubicBezTo>
                  <a:lnTo>
                    <a:pt x="2694004" y="554571"/>
                  </a:lnTo>
                  <a:cubicBezTo>
                    <a:pt x="2694004" y="569620"/>
                    <a:pt x="2688026" y="584052"/>
                    <a:pt x="2677385" y="594693"/>
                  </a:cubicBezTo>
                  <a:cubicBezTo>
                    <a:pt x="2666744" y="605334"/>
                    <a:pt x="2652312" y="611312"/>
                    <a:pt x="2637263" y="611312"/>
                  </a:cubicBezTo>
                  <a:lnTo>
                    <a:pt x="56740" y="611312"/>
                  </a:lnTo>
                  <a:cubicBezTo>
                    <a:pt x="41692" y="611312"/>
                    <a:pt x="27260" y="605334"/>
                    <a:pt x="16619" y="594693"/>
                  </a:cubicBezTo>
                  <a:cubicBezTo>
                    <a:pt x="5978" y="584052"/>
                    <a:pt x="0" y="569620"/>
                    <a:pt x="0" y="554571"/>
                  </a:cubicBezTo>
                  <a:lnTo>
                    <a:pt x="0" y="56740"/>
                  </a:lnTo>
                  <a:cubicBezTo>
                    <a:pt x="0" y="41692"/>
                    <a:pt x="5978" y="27260"/>
                    <a:pt x="16619" y="16619"/>
                  </a:cubicBezTo>
                  <a:cubicBezTo>
                    <a:pt x="27260" y="5978"/>
                    <a:pt x="41692" y="0"/>
                    <a:pt x="56740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694004" cy="6494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949544" y="1637225"/>
            <a:ext cx="7181444" cy="277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7"/>
              </a:lnSpc>
            </a:pPr>
            <a:r>
              <a:rPr lang="en-US" sz="3485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Who am I?</a:t>
            </a:r>
          </a:p>
          <a:p>
            <a:pPr algn="ctr">
              <a:lnSpc>
                <a:spcPts val="2770"/>
              </a:lnSpc>
            </a:pPr>
            <a:r>
              <a:rPr lang="en-US" sz="2234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person in long term recovery, a husband, a father, a son, a brother, a coworker, a friend.</a:t>
            </a:r>
          </a:p>
          <a:p>
            <a:pPr algn="ctr">
              <a:lnSpc>
                <a:spcPts val="2770"/>
              </a:lnSpc>
            </a:pPr>
            <a:r>
              <a:rPr lang="en-US" sz="2234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(IN THAT ORDER.)</a:t>
            </a:r>
          </a:p>
          <a:p>
            <a:pPr algn="ctr">
              <a:lnSpc>
                <a:spcPts val="3213"/>
              </a:lnSpc>
            </a:pPr>
            <a:endParaRPr lang="en-US" sz="2234" dirty="0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3213"/>
              </a:lnSpc>
            </a:pPr>
            <a:endParaRPr lang="en-US" sz="2234" dirty="0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98383" y="4262342"/>
            <a:ext cx="4668678" cy="405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"/>
              </a:lnSpc>
            </a:pPr>
            <a:r>
              <a:rPr lang="en-US" sz="259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Defining systems thinking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3788" y="5965231"/>
            <a:ext cx="4956510" cy="85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2"/>
              </a:lnSpc>
            </a:pPr>
            <a:r>
              <a:rPr lang="en-US" sz="275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Common terms for systems thinking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969377" y="4281392"/>
            <a:ext cx="9141778" cy="2074413"/>
            <a:chOff x="0" y="0"/>
            <a:chExt cx="2694004" cy="61131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94004" cy="611312"/>
            </a:xfrm>
            <a:custGeom>
              <a:avLst/>
              <a:gdLst/>
              <a:ahLst/>
              <a:cxnLst/>
              <a:rect l="l" t="t" r="r" b="b"/>
              <a:pathLst>
                <a:path w="2694004" h="611312">
                  <a:moveTo>
                    <a:pt x="56740" y="0"/>
                  </a:moveTo>
                  <a:lnTo>
                    <a:pt x="2637263" y="0"/>
                  </a:lnTo>
                  <a:cubicBezTo>
                    <a:pt x="2652312" y="0"/>
                    <a:pt x="2666744" y="5978"/>
                    <a:pt x="2677385" y="16619"/>
                  </a:cubicBezTo>
                  <a:cubicBezTo>
                    <a:pt x="2688026" y="27260"/>
                    <a:pt x="2694004" y="41692"/>
                    <a:pt x="2694004" y="56740"/>
                  </a:cubicBezTo>
                  <a:lnTo>
                    <a:pt x="2694004" y="554571"/>
                  </a:lnTo>
                  <a:cubicBezTo>
                    <a:pt x="2694004" y="569620"/>
                    <a:pt x="2688026" y="584052"/>
                    <a:pt x="2677385" y="594693"/>
                  </a:cubicBezTo>
                  <a:cubicBezTo>
                    <a:pt x="2666744" y="605334"/>
                    <a:pt x="2652312" y="611312"/>
                    <a:pt x="2637263" y="611312"/>
                  </a:cubicBezTo>
                  <a:lnTo>
                    <a:pt x="56740" y="611312"/>
                  </a:lnTo>
                  <a:cubicBezTo>
                    <a:pt x="41692" y="611312"/>
                    <a:pt x="27260" y="605334"/>
                    <a:pt x="16619" y="594693"/>
                  </a:cubicBezTo>
                  <a:cubicBezTo>
                    <a:pt x="5978" y="584052"/>
                    <a:pt x="0" y="569620"/>
                    <a:pt x="0" y="554571"/>
                  </a:cubicBezTo>
                  <a:lnTo>
                    <a:pt x="0" y="56740"/>
                  </a:lnTo>
                  <a:cubicBezTo>
                    <a:pt x="0" y="41692"/>
                    <a:pt x="5978" y="27260"/>
                    <a:pt x="16619" y="16619"/>
                  </a:cubicBezTo>
                  <a:cubicBezTo>
                    <a:pt x="27260" y="5978"/>
                    <a:pt x="41692" y="0"/>
                    <a:pt x="56740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694004" cy="6494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69377" y="6899234"/>
            <a:ext cx="9141778" cy="2074413"/>
            <a:chOff x="0" y="0"/>
            <a:chExt cx="2694004" cy="6113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94004" cy="611312"/>
            </a:xfrm>
            <a:custGeom>
              <a:avLst/>
              <a:gdLst/>
              <a:ahLst/>
              <a:cxnLst/>
              <a:rect l="l" t="t" r="r" b="b"/>
              <a:pathLst>
                <a:path w="2694004" h="611312">
                  <a:moveTo>
                    <a:pt x="56740" y="0"/>
                  </a:moveTo>
                  <a:lnTo>
                    <a:pt x="2637263" y="0"/>
                  </a:lnTo>
                  <a:cubicBezTo>
                    <a:pt x="2652312" y="0"/>
                    <a:pt x="2666744" y="5978"/>
                    <a:pt x="2677385" y="16619"/>
                  </a:cubicBezTo>
                  <a:cubicBezTo>
                    <a:pt x="2688026" y="27260"/>
                    <a:pt x="2694004" y="41692"/>
                    <a:pt x="2694004" y="56740"/>
                  </a:cubicBezTo>
                  <a:lnTo>
                    <a:pt x="2694004" y="554571"/>
                  </a:lnTo>
                  <a:cubicBezTo>
                    <a:pt x="2694004" y="569620"/>
                    <a:pt x="2688026" y="584052"/>
                    <a:pt x="2677385" y="594693"/>
                  </a:cubicBezTo>
                  <a:cubicBezTo>
                    <a:pt x="2666744" y="605334"/>
                    <a:pt x="2652312" y="611312"/>
                    <a:pt x="2637263" y="611312"/>
                  </a:cubicBezTo>
                  <a:lnTo>
                    <a:pt x="56740" y="611312"/>
                  </a:lnTo>
                  <a:cubicBezTo>
                    <a:pt x="41692" y="611312"/>
                    <a:pt x="27260" y="605334"/>
                    <a:pt x="16619" y="594693"/>
                  </a:cubicBezTo>
                  <a:cubicBezTo>
                    <a:pt x="5978" y="584052"/>
                    <a:pt x="0" y="569620"/>
                    <a:pt x="0" y="554571"/>
                  </a:cubicBezTo>
                  <a:lnTo>
                    <a:pt x="0" y="56740"/>
                  </a:lnTo>
                  <a:cubicBezTo>
                    <a:pt x="0" y="41692"/>
                    <a:pt x="5978" y="27260"/>
                    <a:pt x="16619" y="16619"/>
                  </a:cubicBezTo>
                  <a:cubicBezTo>
                    <a:pt x="27260" y="5978"/>
                    <a:pt x="41692" y="0"/>
                    <a:pt x="56740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694004" cy="6494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2145125" y="5583823"/>
            <a:ext cx="6328848" cy="4501393"/>
          </a:xfrm>
          <a:custGeom>
            <a:avLst/>
            <a:gdLst/>
            <a:ahLst/>
            <a:cxnLst/>
            <a:rect l="l" t="t" r="r" b="b"/>
            <a:pathLst>
              <a:path w="6328848" h="4501393">
                <a:moveTo>
                  <a:pt x="0" y="0"/>
                </a:moveTo>
                <a:lnTo>
                  <a:pt x="6328847" y="0"/>
                </a:lnTo>
                <a:lnTo>
                  <a:pt x="6328847" y="4501392"/>
                </a:lnTo>
                <a:lnTo>
                  <a:pt x="0" y="45013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1831686">
            <a:off x="13297166" y="-572359"/>
            <a:ext cx="4997656" cy="6985320"/>
          </a:xfrm>
          <a:custGeom>
            <a:avLst/>
            <a:gdLst/>
            <a:ahLst/>
            <a:cxnLst/>
            <a:rect l="l" t="t" r="r" b="b"/>
            <a:pathLst>
              <a:path w="4608795" h="6356958">
                <a:moveTo>
                  <a:pt x="0" y="0"/>
                </a:moveTo>
                <a:lnTo>
                  <a:pt x="4608795" y="0"/>
                </a:lnTo>
                <a:lnTo>
                  <a:pt x="460879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2272051" y="4390816"/>
            <a:ext cx="8396494" cy="2429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7"/>
              </a:lnSpc>
            </a:pPr>
            <a:r>
              <a:rPr lang="en-US" sz="3485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do I do?</a:t>
            </a:r>
          </a:p>
          <a:p>
            <a:pPr algn="ctr">
              <a:lnSpc>
                <a:spcPts val="2770"/>
              </a:lnSpc>
            </a:pPr>
            <a:r>
              <a:rPr lang="en-US" sz="2234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Program Director, RRC / President, Board of Directors, Alabama Alliance of Recovery Residences / a bunch of other stuff</a:t>
            </a:r>
          </a:p>
          <a:p>
            <a:pPr algn="ctr">
              <a:lnSpc>
                <a:spcPts val="3213"/>
              </a:lnSpc>
            </a:pPr>
            <a:endParaRPr lang="en-US" sz="2234" dirty="0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3213"/>
              </a:lnSpc>
            </a:pPr>
            <a:endParaRPr lang="en-US" sz="2234" dirty="0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336228" y="7228055"/>
            <a:ext cx="8396494" cy="2079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7"/>
              </a:lnSpc>
            </a:pPr>
            <a:r>
              <a:rPr lang="en-US" sz="3485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Why do I do it?</a:t>
            </a:r>
          </a:p>
          <a:p>
            <a:pPr algn="ctr">
              <a:lnSpc>
                <a:spcPts val="2770"/>
              </a:lnSpc>
            </a:pPr>
            <a:r>
              <a:rPr lang="en-US" sz="2234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 all of you. You saved my life.</a:t>
            </a:r>
          </a:p>
          <a:p>
            <a:pPr algn="ctr">
              <a:lnSpc>
                <a:spcPts val="3213"/>
              </a:lnSpc>
            </a:pPr>
            <a:endParaRPr lang="en-US" sz="2234" dirty="0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3213"/>
              </a:lnSpc>
            </a:pPr>
            <a:endParaRPr lang="en-US" sz="2234" dirty="0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96749" y="2322538"/>
            <a:ext cx="11331037" cy="189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03"/>
              </a:lnSpc>
            </a:pPr>
            <a:r>
              <a:rPr lang="en-US" sz="73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My pathway</a:t>
            </a:r>
          </a:p>
          <a:p>
            <a:pPr algn="l">
              <a:lnSpc>
                <a:spcPts val="6660"/>
              </a:lnSpc>
            </a:pPr>
            <a:r>
              <a:rPr lang="en-US" sz="6000" dirty="0">
                <a:solidFill>
                  <a:srgbClr val="FD8522"/>
                </a:solidFill>
                <a:latin typeface="Roboto"/>
                <a:ea typeface="Roboto"/>
                <a:cs typeface="Roboto"/>
                <a:sym typeface="Roboto"/>
              </a:rPr>
              <a:t>(not everyone else’s)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784717" y="4492267"/>
            <a:ext cx="6461077" cy="1157806"/>
            <a:chOff x="-3169" y="-38100"/>
            <a:chExt cx="1701683" cy="304936"/>
          </a:xfrm>
        </p:grpSpPr>
        <p:sp>
          <p:nvSpPr>
            <p:cNvPr id="4" name="Freeform 4"/>
            <p:cNvSpPr/>
            <p:nvPr/>
          </p:nvSpPr>
          <p:spPr>
            <a:xfrm>
              <a:off x="-3169" y="-19050"/>
              <a:ext cx="1698514" cy="266836"/>
            </a:xfrm>
            <a:custGeom>
              <a:avLst/>
              <a:gdLst/>
              <a:ahLst/>
              <a:cxnLst/>
              <a:rect l="l" t="t" r="r" b="b"/>
              <a:pathLst>
                <a:path w="1698514" h="266836">
                  <a:moveTo>
                    <a:pt x="80432" y="0"/>
                  </a:moveTo>
                  <a:lnTo>
                    <a:pt x="1618082" y="0"/>
                  </a:lnTo>
                  <a:cubicBezTo>
                    <a:pt x="1662503" y="0"/>
                    <a:pt x="1698514" y="36011"/>
                    <a:pt x="1698514" y="80432"/>
                  </a:cubicBezTo>
                  <a:lnTo>
                    <a:pt x="1698514" y="186405"/>
                  </a:lnTo>
                  <a:cubicBezTo>
                    <a:pt x="1698514" y="230826"/>
                    <a:pt x="1662503" y="266836"/>
                    <a:pt x="1618082" y="266836"/>
                  </a:cubicBezTo>
                  <a:lnTo>
                    <a:pt x="80432" y="266836"/>
                  </a:lnTo>
                  <a:cubicBezTo>
                    <a:pt x="36011" y="266836"/>
                    <a:pt x="0" y="230826"/>
                    <a:pt x="0" y="186405"/>
                  </a:cubicBezTo>
                  <a:lnTo>
                    <a:pt x="0" y="80432"/>
                  </a:lnTo>
                  <a:cubicBezTo>
                    <a:pt x="0" y="36011"/>
                    <a:pt x="36011" y="0"/>
                    <a:pt x="80432" y="0"/>
                  </a:cubicBezTo>
                  <a:close/>
                </a:path>
              </a:pathLst>
            </a:custGeom>
            <a:solidFill>
              <a:srgbClr val="00558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98514" cy="30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2000" dirty="0">
                  <a:solidFill>
                    <a:srgbClr val="FFFFFF"/>
                  </a:solidFill>
                  <a:latin typeface="Glacial Indifference" panose="020B0604020202020204" charset="0"/>
                  <a:ea typeface="Canva Sans"/>
                  <a:cs typeface="Canva Sans"/>
                  <a:sym typeface="Canva Sans"/>
                </a:rPr>
                <a:t>STARTS, STOPS / NOT A STRAIGHT LINE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-10375283">
            <a:off x="7766493" y="482797"/>
            <a:ext cx="9533507" cy="5527146"/>
          </a:xfrm>
          <a:custGeom>
            <a:avLst/>
            <a:gdLst/>
            <a:ahLst/>
            <a:cxnLst/>
            <a:rect l="l" t="t" r="r" b="b"/>
            <a:pathLst>
              <a:path w="9533507" h="5527146">
                <a:moveTo>
                  <a:pt x="0" y="0"/>
                </a:moveTo>
                <a:lnTo>
                  <a:pt x="9533507" y="0"/>
                </a:lnTo>
                <a:lnTo>
                  <a:pt x="9533507" y="5527146"/>
                </a:lnTo>
                <a:lnTo>
                  <a:pt x="0" y="55271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7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55055" y="6059647"/>
            <a:ext cx="9671616" cy="268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3596"/>
              </a:lnSpc>
              <a:buFont typeface="Arial"/>
              <a:buChar char="•"/>
            </a:pPr>
            <a:r>
              <a:rPr lang="en-US" sz="2900" dirty="0">
                <a:solidFill>
                  <a:srgbClr val="5757B8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Introduction to 12 steps (consequence of legal issues)</a:t>
            </a:r>
          </a:p>
          <a:p>
            <a:pPr marL="626112" lvl="1" indent="-313056" algn="l">
              <a:lnSpc>
                <a:spcPts val="3596"/>
              </a:lnSpc>
              <a:buFont typeface="Arial"/>
              <a:buChar char="•"/>
            </a:pPr>
            <a:r>
              <a:rPr lang="en-US" sz="2900" dirty="0">
                <a:solidFill>
                  <a:srgbClr val="5757B8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Outpatient SUD treatment</a:t>
            </a:r>
          </a:p>
          <a:p>
            <a:pPr marL="626112" lvl="1" indent="-313056" algn="l">
              <a:lnSpc>
                <a:spcPts val="3596"/>
              </a:lnSpc>
              <a:buFont typeface="Arial"/>
              <a:buChar char="•"/>
            </a:pPr>
            <a:r>
              <a:rPr lang="en-US" sz="2900" dirty="0">
                <a:solidFill>
                  <a:srgbClr val="5757B8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Mental health crisis / stabilization / detox</a:t>
            </a:r>
          </a:p>
          <a:p>
            <a:pPr marL="626112" lvl="1" indent="-313056" algn="l">
              <a:lnSpc>
                <a:spcPts val="3596"/>
              </a:lnSpc>
              <a:buFont typeface="Arial"/>
              <a:buChar char="•"/>
            </a:pPr>
            <a:r>
              <a:rPr lang="en-US" sz="2900" dirty="0">
                <a:solidFill>
                  <a:srgbClr val="5757B8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SUD treatment Continuum of Care</a:t>
            </a:r>
          </a:p>
          <a:p>
            <a:pPr marL="626112" lvl="1" indent="-313056" algn="l">
              <a:lnSpc>
                <a:spcPts val="3596"/>
              </a:lnSpc>
              <a:buFont typeface="Arial"/>
              <a:buChar char="•"/>
            </a:pPr>
            <a:r>
              <a:rPr lang="en-US" sz="2900" dirty="0">
                <a:solidFill>
                  <a:srgbClr val="5757B8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Mutual support, therapy, purpose</a:t>
            </a:r>
          </a:p>
          <a:p>
            <a:pPr algn="l">
              <a:lnSpc>
                <a:spcPts val="3596"/>
              </a:lnSpc>
            </a:pPr>
            <a:endParaRPr lang="en-US" sz="2900" dirty="0">
              <a:solidFill>
                <a:srgbClr val="5757B8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29195" y="5295900"/>
            <a:ext cx="5261883" cy="526188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3F3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82793" y="1194607"/>
            <a:ext cx="13080853" cy="251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36"/>
              </a:lnSpc>
            </a:pPr>
            <a:r>
              <a:rPr lang="en-US" sz="7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Clinical treatment model</a:t>
            </a:r>
          </a:p>
          <a:p>
            <a:pPr algn="l">
              <a:lnSpc>
                <a:spcPts val="5661"/>
              </a:lnSpc>
            </a:pPr>
            <a:r>
              <a:rPr lang="en-US" sz="5100" dirty="0">
                <a:solidFill>
                  <a:srgbClr val="00558C"/>
                </a:solidFill>
                <a:latin typeface="Roboto"/>
                <a:ea typeface="Roboto"/>
                <a:cs typeface="Roboto"/>
                <a:sym typeface="Roboto"/>
              </a:rPr>
              <a:t>ASAM - American Society of Addiction Medicine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5427" y="4686668"/>
            <a:ext cx="9006958" cy="4768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768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Detoxification (medical or supervised)</a:t>
            </a:r>
          </a:p>
          <a:p>
            <a:pPr marL="690881" lvl="1" indent="-345440" algn="l">
              <a:lnSpc>
                <a:spcPts val="4768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Residential / inpatient treatment</a:t>
            </a:r>
          </a:p>
          <a:p>
            <a:pPr marL="690881" lvl="1" indent="-345440" algn="l">
              <a:lnSpc>
                <a:spcPts val="4768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Outpatient </a:t>
            </a:r>
          </a:p>
          <a:p>
            <a:pPr marL="1381761" lvl="2" indent="-460587" algn="l">
              <a:lnSpc>
                <a:spcPts val="4768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Partial hospitalization (PHP)</a:t>
            </a:r>
          </a:p>
          <a:p>
            <a:pPr marL="1381761" lvl="2" indent="-460587" algn="l">
              <a:lnSpc>
                <a:spcPts val="4768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Intensive Outpatient Therapy (IOP)</a:t>
            </a:r>
          </a:p>
          <a:p>
            <a:pPr marL="1381761" lvl="2" indent="-460587" algn="l">
              <a:lnSpc>
                <a:spcPts val="4768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Medication-Assisted Treatment</a:t>
            </a:r>
          </a:p>
          <a:p>
            <a:pPr algn="l">
              <a:lnSpc>
                <a:spcPts val="4768"/>
              </a:lnSpc>
            </a:pPr>
            <a:endParaRPr lang="en-US" sz="32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768"/>
              </a:lnSpc>
            </a:pPr>
            <a:endParaRPr lang="en-US" sz="32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Freeform 7"/>
          <p:cNvSpPr/>
          <p:nvPr/>
        </p:nvSpPr>
        <p:spPr>
          <a:xfrm rot="796577">
            <a:off x="14187637" y="6014019"/>
            <a:ext cx="3145000" cy="3825646"/>
          </a:xfrm>
          <a:custGeom>
            <a:avLst/>
            <a:gdLst/>
            <a:ahLst/>
            <a:cxnLst/>
            <a:rect l="l" t="t" r="r" b="b"/>
            <a:pathLst>
              <a:path w="3145000" h="3825646">
                <a:moveTo>
                  <a:pt x="0" y="0"/>
                </a:moveTo>
                <a:lnTo>
                  <a:pt x="3144999" y="0"/>
                </a:lnTo>
                <a:lnTo>
                  <a:pt x="3144999" y="3825646"/>
                </a:lnTo>
                <a:lnTo>
                  <a:pt x="0" y="38256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5881374">
            <a:off x="13659957" y="2222754"/>
            <a:ext cx="5706234" cy="6030366"/>
          </a:xfrm>
          <a:custGeom>
            <a:avLst/>
            <a:gdLst/>
            <a:ahLst/>
            <a:cxnLst/>
            <a:rect l="l" t="t" r="r" b="b"/>
            <a:pathLst>
              <a:path w="5706234" h="6030366">
                <a:moveTo>
                  <a:pt x="0" y="0"/>
                </a:moveTo>
                <a:lnTo>
                  <a:pt x="5706234" y="0"/>
                </a:lnTo>
                <a:lnTo>
                  <a:pt x="5706234" y="6030366"/>
                </a:lnTo>
                <a:lnTo>
                  <a:pt x="0" y="6030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0800000">
            <a:off x="7422962" y="7513511"/>
            <a:ext cx="5706234" cy="6030366"/>
          </a:xfrm>
          <a:custGeom>
            <a:avLst/>
            <a:gdLst/>
            <a:ahLst/>
            <a:cxnLst/>
            <a:rect l="l" t="t" r="r" b="b"/>
            <a:pathLst>
              <a:path w="5706234" h="6030366">
                <a:moveTo>
                  <a:pt x="0" y="0"/>
                </a:moveTo>
                <a:lnTo>
                  <a:pt x="5706234" y="0"/>
                </a:lnTo>
                <a:lnTo>
                  <a:pt x="5706234" y="6030366"/>
                </a:lnTo>
                <a:lnTo>
                  <a:pt x="0" y="6030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49837" y="4244804"/>
            <a:ext cx="5013496" cy="501349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85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12015" y="1161723"/>
            <a:ext cx="12496411" cy="256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80"/>
              </a:lnSpc>
            </a:pPr>
            <a:r>
              <a:rPr lang="en-US" sz="8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Other pathways</a:t>
            </a:r>
          </a:p>
          <a:p>
            <a:pPr algn="l">
              <a:lnSpc>
                <a:spcPts val="5661"/>
              </a:lnSpc>
            </a:pPr>
            <a:r>
              <a:rPr lang="en-US" sz="5100" dirty="0">
                <a:solidFill>
                  <a:srgbClr val="00558C"/>
                </a:solidFill>
                <a:latin typeface="Roboto"/>
                <a:ea typeface="Roboto"/>
                <a:cs typeface="Roboto"/>
                <a:sym typeface="Roboto"/>
              </a:rPr>
              <a:t>Different folks, different strokes</a:t>
            </a:r>
          </a:p>
          <a:p>
            <a:pPr algn="l">
              <a:lnSpc>
                <a:spcPts val="5661"/>
              </a:lnSpc>
            </a:pPr>
            <a:r>
              <a:rPr lang="en-US" sz="5100" dirty="0">
                <a:solidFill>
                  <a:srgbClr val="04A457"/>
                </a:solidFill>
                <a:latin typeface="Roboto"/>
                <a:ea typeface="Roboto"/>
                <a:cs typeface="Roboto"/>
                <a:sym typeface="Roboto"/>
              </a:rPr>
              <a:t>Recovery is </a:t>
            </a:r>
            <a:r>
              <a:rPr lang="en-US" sz="5100" u="sng" dirty="0">
                <a:solidFill>
                  <a:srgbClr val="04A457"/>
                </a:solidFill>
                <a:latin typeface="Roboto"/>
                <a:ea typeface="Roboto"/>
                <a:cs typeface="Roboto"/>
                <a:sym typeface="Roboto"/>
              </a:rPr>
              <a:t>not</a:t>
            </a:r>
            <a:r>
              <a:rPr lang="en-US" sz="5100" dirty="0">
                <a:solidFill>
                  <a:srgbClr val="04A457"/>
                </a:solidFill>
                <a:latin typeface="Roboto"/>
                <a:ea typeface="Roboto"/>
                <a:cs typeface="Roboto"/>
                <a:sym typeface="Roboto"/>
              </a:rPr>
              <a:t> one-size-fits all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2015" y="4213933"/>
            <a:ext cx="9474511" cy="4168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768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Faith-based</a:t>
            </a:r>
          </a:p>
          <a:p>
            <a:pPr marL="1381761" lvl="2" indent="-460587" algn="l">
              <a:lnSpc>
                <a:spcPts val="4768"/>
              </a:lnSpc>
              <a:buFont typeface="Arial"/>
              <a:buChar char="⚬"/>
            </a:pPr>
            <a:r>
              <a:rPr lang="en-US" sz="3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Celebrate Recovery, church-based recovery ministries, prayer, spiritual counseling</a:t>
            </a:r>
          </a:p>
          <a:p>
            <a:pPr marL="690881" lvl="1" indent="-345440" algn="l">
              <a:lnSpc>
                <a:spcPts val="4768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Mutual support (12-step, non-12-step)</a:t>
            </a:r>
          </a:p>
          <a:p>
            <a:pPr marL="690881" lvl="1" indent="-345440" algn="l">
              <a:lnSpc>
                <a:spcPts val="4768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Harm-reduction, incremental change</a:t>
            </a:r>
          </a:p>
          <a:p>
            <a:pPr marL="690881" lvl="1" indent="-345440" algn="l">
              <a:lnSpc>
                <a:spcPts val="4768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Self-directed recovery, natural recovery</a:t>
            </a:r>
          </a:p>
          <a:p>
            <a:pPr marL="690881" lvl="1" indent="-345440" algn="l">
              <a:lnSpc>
                <a:spcPts val="4768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Alternatives (yoga, art, wilderness &amp; adventure)</a:t>
            </a:r>
          </a:p>
        </p:txBody>
      </p:sp>
      <p:sp>
        <p:nvSpPr>
          <p:cNvPr id="7" name="Freeform 7"/>
          <p:cNvSpPr/>
          <p:nvPr/>
        </p:nvSpPr>
        <p:spPr>
          <a:xfrm rot="4200807">
            <a:off x="14405501" y="24499"/>
            <a:ext cx="5706234" cy="6030366"/>
          </a:xfrm>
          <a:custGeom>
            <a:avLst/>
            <a:gdLst/>
            <a:ahLst/>
            <a:cxnLst/>
            <a:rect l="l" t="t" r="r" b="b"/>
            <a:pathLst>
              <a:path w="5706234" h="6030366">
                <a:moveTo>
                  <a:pt x="0" y="0"/>
                </a:moveTo>
                <a:lnTo>
                  <a:pt x="5706234" y="0"/>
                </a:lnTo>
                <a:lnTo>
                  <a:pt x="5706234" y="6030366"/>
                </a:lnTo>
                <a:lnTo>
                  <a:pt x="0" y="6030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0800000">
            <a:off x="7422962" y="7513511"/>
            <a:ext cx="5706234" cy="6030366"/>
          </a:xfrm>
          <a:custGeom>
            <a:avLst/>
            <a:gdLst/>
            <a:ahLst/>
            <a:cxnLst/>
            <a:rect l="l" t="t" r="r" b="b"/>
            <a:pathLst>
              <a:path w="5706234" h="6030366">
                <a:moveTo>
                  <a:pt x="0" y="0"/>
                </a:moveTo>
                <a:lnTo>
                  <a:pt x="5706234" y="0"/>
                </a:lnTo>
                <a:lnTo>
                  <a:pt x="5706234" y="6030366"/>
                </a:lnTo>
                <a:lnTo>
                  <a:pt x="0" y="6030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783471" y="4566698"/>
            <a:ext cx="4369708" cy="4369708"/>
          </a:xfrm>
          <a:custGeom>
            <a:avLst/>
            <a:gdLst/>
            <a:ahLst/>
            <a:cxnLst/>
            <a:rect l="l" t="t" r="r" b="b"/>
            <a:pathLst>
              <a:path w="4369708" h="4369708">
                <a:moveTo>
                  <a:pt x="0" y="0"/>
                </a:moveTo>
                <a:lnTo>
                  <a:pt x="4369708" y="0"/>
                </a:lnTo>
                <a:lnTo>
                  <a:pt x="4369708" y="4369708"/>
                </a:lnTo>
                <a:lnTo>
                  <a:pt x="0" y="43697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9076F-5998-D920-8585-97E33DF1A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28D2338-F4DE-A9C6-8B79-FF2778C00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233035" y="-300822"/>
            <a:ext cx="2845412" cy="325741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US" sz="2700" kern="0" dirty="0">
              <a:solidFill>
                <a:srgbClr val="F7D952"/>
              </a:solidFill>
              <a:latin typeface="Posterama Text SemiBold"/>
            </a:endParaRPr>
          </a:p>
        </p:txBody>
      </p:sp>
      <p:sp>
        <p:nvSpPr>
          <p:cNvPr id="10" name="Title 18">
            <a:extLst>
              <a:ext uri="{FF2B5EF4-FFF2-40B4-BE49-F238E27FC236}">
                <a16:creationId xmlns:a16="http://schemas.microsoft.com/office/drawing/2014/main" id="{4B23A65C-B427-C0F8-41C0-64DEEBDECB1A}"/>
              </a:ext>
            </a:extLst>
          </p:cNvPr>
          <p:cNvSpPr txBox="1">
            <a:spLocks/>
          </p:cNvSpPr>
          <p:nvPr/>
        </p:nvSpPr>
        <p:spPr>
          <a:xfrm>
            <a:off x="10408083" y="960539"/>
            <a:ext cx="7022562" cy="1552283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7200" dirty="0">
                <a:solidFill>
                  <a:schemeClr val="accent6">
                    <a:lumMod val="75000"/>
                  </a:schemeClr>
                </a:solidFill>
                <a:latin typeface="Roboto Bold" panose="02000000000000000000" charset="0"/>
                <a:ea typeface="Roboto Bold" panose="02000000000000000000" charset="0"/>
              </a:rPr>
              <a:t>Harm Reduction is…</a:t>
            </a:r>
            <a:endParaRPr lang="en-US" sz="7200" dirty="0">
              <a:solidFill>
                <a:schemeClr val="accent6">
                  <a:lumMod val="75000"/>
                </a:schemeClr>
              </a:solidFill>
              <a:latin typeface="Roboto Bold" panose="02000000000000000000" charset="0"/>
              <a:ea typeface="Roboto Bold" panose="02000000000000000000" charset="0"/>
            </a:endParaRPr>
          </a:p>
        </p:txBody>
      </p:sp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F8D967D6-0977-E458-4C65-774066923D15}"/>
              </a:ext>
            </a:extLst>
          </p:cNvPr>
          <p:cNvSpPr txBox="1">
            <a:spLocks/>
          </p:cNvSpPr>
          <p:nvPr/>
        </p:nvSpPr>
        <p:spPr>
          <a:xfrm>
            <a:off x="10243242" y="2556357"/>
            <a:ext cx="6791718" cy="4612689"/>
          </a:xfrm>
          <a:prstGeom prst="rect">
            <a:avLst/>
          </a:prstGeom>
        </p:spPr>
        <p:txBody>
          <a:bodyPr vert="horz" lIns="137160" tIns="68580" rIns="137160" bIns="6858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defTabSz="1371600">
              <a:spcBef>
                <a:spcPts val="0"/>
              </a:spcBef>
              <a:buSzPts val="1800"/>
            </a:pPr>
            <a:endParaRPr lang="en-US" sz="2700" dirty="0">
              <a:solidFill>
                <a:schemeClr val="accent6">
                  <a:lumMod val="75000"/>
                </a:schemeClr>
              </a:solidFill>
              <a:latin typeface="Glacial Indifference" panose="020B0604020202020204" charset="0"/>
              <a:sym typeface="Raleway"/>
            </a:endParaRPr>
          </a:p>
          <a:p>
            <a:pPr marL="685800" indent="-514350">
              <a:spcBef>
                <a:spcPts val="0"/>
              </a:spcBef>
              <a:buSzPts val="1800"/>
              <a:buFont typeface="Calibri" panose="020F0502020204030204" pitchFamily="34" charset="0"/>
              <a:buChar char="●"/>
            </a:pPr>
            <a:r>
              <a:rPr lang="en-US" sz="2700" dirty="0">
                <a:solidFill>
                  <a:schemeClr val="accent6">
                    <a:lumMod val="75000"/>
                  </a:schemeClr>
                </a:solidFill>
                <a:latin typeface="Glacial Indifference" panose="020B0604020202020204" charset="0"/>
              </a:rPr>
              <a:t>Harm Reduction is a wide-reaching concept that seeks to enhance the wellbeing of individuals and communities </a:t>
            </a:r>
          </a:p>
          <a:p>
            <a:pPr marL="171450">
              <a:spcBef>
                <a:spcPts val="0"/>
              </a:spcBef>
              <a:buSzPts val="1800"/>
            </a:pPr>
            <a:endParaRPr lang="en-US" sz="2700" dirty="0">
              <a:solidFill>
                <a:schemeClr val="accent6">
                  <a:lumMod val="75000"/>
                </a:schemeClr>
              </a:solidFill>
              <a:latin typeface="Glacial Indifference" panose="020B0604020202020204" charset="0"/>
            </a:endParaRPr>
          </a:p>
          <a:p>
            <a:pPr marL="685800" indent="-514350">
              <a:spcBef>
                <a:spcPts val="0"/>
              </a:spcBef>
              <a:buSzPts val="1800"/>
              <a:buFont typeface="Calibri" panose="020F0502020204030204" pitchFamily="34" charset="0"/>
              <a:buChar char="●"/>
            </a:pPr>
            <a:r>
              <a:rPr lang="en-US" sz="2700" dirty="0">
                <a:solidFill>
                  <a:schemeClr val="accent6">
                    <a:lumMod val="75000"/>
                  </a:schemeClr>
                </a:solidFill>
                <a:latin typeface="Glacial Indifference" panose="020B0604020202020204" charset="0"/>
              </a:rPr>
              <a:t>It addresses many facets of life including housing, employment, recovery relapse prevention and substance use at any level</a:t>
            </a:r>
            <a:endParaRPr lang="en-US" sz="2250" dirty="0">
              <a:solidFill>
                <a:schemeClr val="accent6">
                  <a:lumMod val="75000"/>
                </a:schemeClr>
              </a:solidFill>
              <a:latin typeface="Glacial Indifference" panose="020B0604020202020204" charset="0"/>
            </a:endParaRPr>
          </a:p>
          <a:p>
            <a:endParaRPr lang="en-US" sz="2250" dirty="0">
              <a:solidFill>
                <a:schemeClr val="accent6">
                  <a:lumMod val="75000"/>
                </a:schemeClr>
              </a:solidFill>
              <a:latin typeface="Glacial Indifference" panose="020B060402020202020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FD3C9D3-4DFE-D6B9-50F4-118CC4A28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876953" y="3930736"/>
            <a:ext cx="1201491" cy="136489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US" sz="2700" kern="0" dirty="0">
              <a:solidFill>
                <a:srgbClr val="F7D952"/>
              </a:solidFill>
              <a:latin typeface="Posterama Text SemiBold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62917F-C713-4890-1E62-D6134E13C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1344" y="2285861"/>
            <a:ext cx="1532847" cy="193022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US" sz="2700" kern="0" dirty="0">
              <a:solidFill>
                <a:srgbClr val="F7D952"/>
              </a:solidFill>
              <a:latin typeface="Posterama Text SemiBold"/>
            </a:endParaRPr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05CB9509-C350-4713-6336-9E33E9AEC82D}"/>
              </a:ext>
            </a:extLst>
          </p:cNvPr>
          <p:cNvSpPr txBox="1">
            <a:spLocks/>
          </p:cNvSpPr>
          <p:nvPr/>
        </p:nvSpPr>
        <p:spPr>
          <a:xfrm>
            <a:off x="10243243" y="6439182"/>
            <a:ext cx="7450799" cy="4612689"/>
          </a:xfrm>
          <a:prstGeom prst="rect">
            <a:avLst/>
          </a:prstGeom>
        </p:spPr>
        <p:txBody>
          <a:bodyPr vert="horz" lIns="137160" tIns="68580" rIns="137160" bIns="6858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defTabSz="1371600">
              <a:spcBef>
                <a:spcPts val="0"/>
              </a:spcBef>
              <a:buSzPts val="1800"/>
            </a:pPr>
            <a:endParaRPr lang="en-US" sz="4200" dirty="0">
              <a:solidFill>
                <a:schemeClr val="accent6">
                  <a:lumMod val="75000"/>
                </a:schemeClr>
              </a:solidFill>
              <a:sym typeface="Raleway"/>
            </a:endParaRPr>
          </a:p>
          <a:p>
            <a:pPr marL="685800" indent="-514350">
              <a:spcBef>
                <a:spcPts val="0"/>
              </a:spcBef>
              <a:buSzPts val="1800"/>
              <a:buFont typeface="Calibri" panose="020F0502020204030204" pitchFamily="34" charset="0"/>
              <a:buChar char="●"/>
            </a:pPr>
            <a:r>
              <a:rPr lang="en-US" sz="4200" b="1" dirty="0">
                <a:solidFill>
                  <a:schemeClr val="accent6">
                    <a:lumMod val="75000"/>
                  </a:schemeClr>
                </a:solidFill>
                <a:latin typeface="Roboto Bold" panose="02000000000000000000" charset="0"/>
                <a:ea typeface="Roboto Bold" panose="02000000000000000000" charset="0"/>
              </a:rPr>
              <a:t>Harm Reduction is a public health approach</a:t>
            </a:r>
          </a:p>
          <a:p>
            <a:endParaRPr lang="en-US" sz="4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" name="Picture 10" descr="A poster of various medical items&#10;&#10;AI-generated content may be incorrect.">
            <a:extLst>
              <a:ext uri="{FF2B5EF4-FFF2-40B4-BE49-F238E27FC236}">
                <a16:creationId xmlns:a16="http://schemas.microsoft.com/office/drawing/2014/main" id="{62C13383-F290-9B56-4B46-B7CAD9415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029" y="-549003"/>
            <a:ext cx="11016591" cy="1243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8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4641-08CC-6680-502F-C2438B654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1033CA6-30CA-0B0F-8A52-2448DB61B6D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545119" y="2974839"/>
            <a:ext cx="7370283" cy="1214088"/>
          </a:xfrm>
        </p:spPr>
        <p:txBody>
          <a:bodyPr/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Good Samaritan Law for Naloxone 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Establishment of CRSS certification (ADMH) and development of peer workforce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Elimination of the X-waiver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Increase of M.A.T. utilization by treatment providers, recovery residences, justice systems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Fentanyl Test Strip removed from drug paraphernalia law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FDA approval of Naloxone – Narcan OTC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AC94F62-F6FE-2CCC-0113-C4DB37F80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233035" y="-300822"/>
            <a:ext cx="2845412" cy="325741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US" sz="2700" kern="0" dirty="0">
              <a:solidFill>
                <a:srgbClr val="F7D952"/>
              </a:solidFill>
              <a:latin typeface="Posterama Text SemiBold"/>
            </a:endParaRPr>
          </a:p>
        </p:txBody>
      </p:sp>
      <p:sp>
        <p:nvSpPr>
          <p:cNvPr id="10" name="Title 18">
            <a:extLst>
              <a:ext uri="{FF2B5EF4-FFF2-40B4-BE49-F238E27FC236}">
                <a16:creationId xmlns:a16="http://schemas.microsoft.com/office/drawing/2014/main" id="{E8A40557-ACC4-52BA-DA61-536A27E7E654}"/>
              </a:ext>
            </a:extLst>
          </p:cNvPr>
          <p:cNvSpPr txBox="1">
            <a:spLocks/>
          </p:cNvSpPr>
          <p:nvPr/>
        </p:nvSpPr>
        <p:spPr>
          <a:xfrm>
            <a:off x="1276088" y="961606"/>
            <a:ext cx="7370283" cy="1552283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6600" dirty="0">
                <a:solidFill>
                  <a:schemeClr val="accent6">
                    <a:lumMod val="75000"/>
                  </a:schemeClr>
                </a:solidFill>
              </a:rPr>
              <a:t>HR developments in AL along the way…</a:t>
            </a:r>
            <a:endParaRPr lang="en-US" sz="6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E571B26-0B88-212F-C1E9-F44440FDA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876953" y="3930736"/>
            <a:ext cx="1201491" cy="136489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US" sz="2700" kern="0" dirty="0">
              <a:solidFill>
                <a:srgbClr val="F7D952"/>
              </a:solidFill>
              <a:latin typeface="Posterama Text SemiBold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74F66D7-8180-09DC-78D9-C250D3CC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79067" y="2285861"/>
            <a:ext cx="1532847" cy="193022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US" sz="2700" kern="0" dirty="0">
              <a:solidFill>
                <a:srgbClr val="F7D952"/>
              </a:solidFill>
              <a:latin typeface="Posterama Text Semi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80A090-3A27-7176-DC34-D49F453B3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2119" y="961606"/>
            <a:ext cx="6177794" cy="800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5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/>
          <p:cNvSpPr/>
          <p:nvPr/>
        </p:nvSpPr>
        <p:spPr>
          <a:xfrm>
            <a:off x="-605683" y="37052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>
            <a:off x="1185180" y="5521353"/>
            <a:ext cx="3792223" cy="1852793"/>
            <a:chOff x="0" y="0"/>
            <a:chExt cx="998775" cy="4760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8775" cy="476043"/>
            </a:xfrm>
            <a:custGeom>
              <a:avLst/>
              <a:gdLst/>
              <a:ahLst/>
              <a:cxnLst/>
              <a:rect l="l" t="t" r="r" b="b"/>
              <a:pathLst>
                <a:path w="998775" h="476043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39261"/>
                  </a:lnTo>
                  <a:cubicBezTo>
                    <a:pt x="998775" y="414803"/>
                    <a:pt x="937535" y="476043"/>
                    <a:pt x="861993" y="476043"/>
                  </a:cubicBezTo>
                  <a:lnTo>
                    <a:pt x="136782" y="476043"/>
                  </a:lnTo>
                  <a:cubicBezTo>
                    <a:pt x="100505" y="476043"/>
                    <a:pt x="65714" y="461632"/>
                    <a:pt x="40063" y="435980"/>
                  </a:cubicBezTo>
                  <a:cubicBezTo>
                    <a:pt x="14411" y="410329"/>
                    <a:pt x="0" y="375538"/>
                    <a:pt x="0" y="339261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98775" cy="514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41372" y="2854451"/>
            <a:ext cx="3792223" cy="1852793"/>
            <a:chOff x="0" y="0"/>
            <a:chExt cx="998775" cy="4879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FFC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668000" y="6959948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700831" y="2709790"/>
            <a:ext cx="10639723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Polysubstance use</a:t>
            </a:r>
            <a:r>
              <a:rPr lang="en-US" altLang="en-US" sz="2000" dirty="0">
                <a:latin typeface="Glacial Indifference" panose="020B0604020202020204" charset="0"/>
              </a:rPr>
              <a:t> is the norm — people are using combinations (e.g., fentanyl + meth, alcohol + benzos).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Fentanyl saturation:</a:t>
            </a:r>
            <a:r>
              <a:rPr lang="en-US" altLang="en-US" sz="2000" dirty="0">
                <a:latin typeface="Glacial Indifference" panose="020B0604020202020204" charset="0"/>
              </a:rPr>
              <a:t> Synthetic opioids dominate street supplies across all regions and substances.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Stimulant resurgence:</a:t>
            </a:r>
            <a:r>
              <a:rPr lang="en-US" altLang="en-US" sz="2000" dirty="0">
                <a:latin typeface="Glacial Indifference" panose="020B0604020202020204" charset="0"/>
              </a:rPr>
              <a:t> Methamphetamine and cocaine use are rising nationally, often co-occurring with opioid use.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Counterfeit pills:</a:t>
            </a:r>
            <a:r>
              <a:rPr lang="en-US" altLang="en-US" sz="2000" dirty="0">
                <a:latin typeface="Glacial Indifference" panose="020B0604020202020204" charset="0"/>
              </a:rPr>
              <a:t> “Pressed” pills mimicking Xanax, Percocet, and Adderall commonly contain fentanyl or other synthetics.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5640" y="5921964"/>
            <a:ext cx="3091301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Xylazine</a:t>
            </a:r>
          </a:p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(“</a:t>
            </a:r>
            <a:r>
              <a:rPr lang="en-US" sz="3399" dirty="0" err="1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Tranq</a:t>
            </a: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”)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3757" y="3255062"/>
            <a:ext cx="3091301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Over the last five years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39694" y="876300"/>
            <a:ext cx="15208611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8"/>
              </a:lnSpc>
            </a:pPr>
            <a:r>
              <a:rPr lang="en-US" sz="6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Changing landscape</a:t>
            </a:r>
            <a:endParaRPr lang="en-US" sz="6800" dirty="0">
              <a:solidFill>
                <a:srgbClr val="EB3F3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692767" y="5797163"/>
            <a:ext cx="10461634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 </a:t>
            </a:r>
            <a:r>
              <a:rPr lang="en-US" altLang="en-US" sz="2000" dirty="0">
                <a:latin typeface="Glacial Indifference" panose="020B0604020202020204" charset="0"/>
              </a:rPr>
              <a:t>Non-opioid sedative used to cut fentanyl and other drugs.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lacial Indifference" panose="020B0604020202020204" charset="0"/>
              </a:rPr>
              <a:t> Causes heavy sedation, slowed breathing, and severe skin wounds when injected.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lacial Indifference" panose="020B0604020202020204" charset="0"/>
              </a:rPr>
              <a:t> Found in 48+ states (per CDC 2025), increasingly common in rural and urban settings alike.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lacial Indifference" panose="020B0604020202020204" charset="0"/>
              </a:rPr>
              <a:t> Not reversed by naloxone— but naloxone should </a:t>
            </a:r>
            <a:r>
              <a:rPr lang="en-US" altLang="en-US" sz="2000" i="1" dirty="0">
                <a:latin typeface="Glacial Indifference" panose="020B0604020202020204" charset="0"/>
              </a:rPr>
              <a:t>always still be given</a:t>
            </a:r>
            <a:r>
              <a:rPr lang="en-US" altLang="en-US" sz="2000" dirty="0">
                <a:latin typeface="Glacial Indifference" panose="020B0604020202020204" charset="0"/>
              </a:rPr>
              <a:t>, since fentanyl is usually present</a:t>
            </a:r>
            <a:endParaRPr lang="en-US" sz="2000" dirty="0">
              <a:solidFill>
                <a:srgbClr val="000000"/>
              </a:solidFill>
              <a:latin typeface="Glacial Indifference" panose="020B0604020202020204" charset="0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129615-8770-578E-4D56-E00506C9C257}"/>
              </a:ext>
            </a:extLst>
          </p:cNvPr>
          <p:cNvSpPr txBox="1"/>
          <p:nvPr/>
        </p:nvSpPr>
        <p:spPr>
          <a:xfrm>
            <a:off x="4122647" y="7935138"/>
            <a:ext cx="130907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lacial Indifference" panose="020B0604020202020204" charset="0"/>
              </a:rPr>
              <a:t>People often don’t know what’s in their supply — unpredictability drives overdose risk.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EF460-72D1-AE83-CE7E-014FE403A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EBC7DC59-70F9-B8AD-3E5E-63A1167A225C}"/>
              </a:ext>
            </a:extLst>
          </p:cNvPr>
          <p:cNvSpPr/>
          <p:nvPr/>
        </p:nvSpPr>
        <p:spPr>
          <a:xfrm>
            <a:off x="-605683" y="37052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E85C43FA-443B-1464-C853-936A17EA404E}"/>
              </a:ext>
            </a:extLst>
          </p:cNvPr>
          <p:cNvGrpSpPr/>
          <p:nvPr/>
        </p:nvGrpSpPr>
        <p:grpSpPr>
          <a:xfrm>
            <a:off x="1351749" y="5268198"/>
            <a:ext cx="3792223" cy="1852793"/>
            <a:chOff x="0" y="0"/>
            <a:chExt cx="998775" cy="47604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E9D065-12FA-7A47-4565-887D320F0772}"/>
                </a:ext>
              </a:extLst>
            </p:cNvPr>
            <p:cNvSpPr/>
            <p:nvPr/>
          </p:nvSpPr>
          <p:spPr>
            <a:xfrm>
              <a:off x="0" y="0"/>
              <a:ext cx="998775" cy="476043"/>
            </a:xfrm>
            <a:custGeom>
              <a:avLst/>
              <a:gdLst/>
              <a:ahLst/>
              <a:cxnLst/>
              <a:rect l="l" t="t" r="r" b="b"/>
              <a:pathLst>
                <a:path w="998775" h="476043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39261"/>
                  </a:lnTo>
                  <a:cubicBezTo>
                    <a:pt x="998775" y="414803"/>
                    <a:pt x="937535" y="476043"/>
                    <a:pt x="861993" y="476043"/>
                  </a:cubicBezTo>
                  <a:lnTo>
                    <a:pt x="136782" y="476043"/>
                  </a:lnTo>
                  <a:cubicBezTo>
                    <a:pt x="100505" y="476043"/>
                    <a:pt x="65714" y="461632"/>
                    <a:pt x="40063" y="435980"/>
                  </a:cubicBezTo>
                  <a:cubicBezTo>
                    <a:pt x="14411" y="410329"/>
                    <a:pt x="0" y="375538"/>
                    <a:pt x="0" y="339261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2473B04-4670-C58B-C0F4-A2BBBF0F5222}"/>
                </a:ext>
              </a:extLst>
            </p:cNvPr>
            <p:cNvSpPr txBox="1"/>
            <p:nvPr/>
          </p:nvSpPr>
          <p:spPr>
            <a:xfrm>
              <a:off x="0" y="-38100"/>
              <a:ext cx="998775" cy="514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1329CA3-D23E-4677-2FE4-70873CF9012A}"/>
              </a:ext>
            </a:extLst>
          </p:cNvPr>
          <p:cNvGrpSpPr/>
          <p:nvPr/>
        </p:nvGrpSpPr>
        <p:grpSpPr>
          <a:xfrm>
            <a:off x="1351749" y="2853366"/>
            <a:ext cx="3792223" cy="1323004"/>
            <a:chOff x="0" y="0"/>
            <a:chExt cx="998775" cy="48797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6836755-0D6B-0424-C071-45FA27EEBDD0}"/>
                </a:ext>
              </a:extLst>
            </p:cNvPr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FFC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1831640-EDF3-88D7-C4E4-81FADE5159F4}"/>
                </a:ext>
              </a:extLst>
            </p:cNvPr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BB8B3FC7-EF63-08BC-B6AF-729E2701B952}"/>
              </a:ext>
            </a:extLst>
          </p:cNvPr>
          <p:cNvSpPr/>
          <p:nvPr/>
        </p:nvSpPr>
        <p:spPr>
          <a:xfrm>
            <a:off x="10668000" y="6959948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4082DAA-B8D2-0F51-7E19-C34CD692F8B3}"/>
              </a:ext>
            </a:extLst>
          </p:cNvPr>
          <p:cNvSpPr txBox="1"/>
          <p:nvPr/>
        </p:nvSpPr>
        <p:spPr>
          <a:xfrm>
            <a:off x="5859335" y="2667657"/>
            <a:ext cx="1063972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Continue distributing naloxone</a:t>
            </a:r>
            <a:r>
              <a:rPr lang="en-US" altLang="en-US" sz="2000" dirty="0">
                <a:latin typeface="Glacial Indifference" panose="020B0604020202020204" charset="0"/>
              </a:rPr>
              <a:t> — it still addresses the opioid component.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Promote wound care education</a:t>
            </a:r>
            <a:r>
              <a:rPr lang="en-US" altLang="en-US" sz="2000" dirty="0">
                <a:latin typeface="Glacial Indifference" panose="020B0604020202020204" charset="0"/>
              </a:rPr>
              <a:t> and access to medical treatment.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Encourage use in safer settings</a:t>
            </a:r>
            <a:r>
              <a:rPr lang="en-US" altLang="en-US" sz="2000" dirty="0">
                <a:latin typeface="Glacial Indifference" panose="020B0604020202020204" charset="0"/>
              </a:rPr>
              <a:t> where someone can monitor for sedation.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Expand testing and data collection</a:t>
            </a:r>
            <a:r>
              <a:rPr lang="en-US" altLang="en-US" sz="2000" dirty="0">
                <a:latin typeface="Glacial Indifference" panose="020B0604020202020204" charset="0"/>
              </a:rPr>
              <a:t> to understand local prevalence.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Glacial Indifference" panose="020B0604020202020204" charset="0"/>
              </a:rPr>
              <a:t>Train first responders</a:t>
            </a:r>
            <a:r>
              <a:rPr lang="en-US" altLang="en-US" sz="2000" dirty="0">
                <a:latin typeface="Glacial Indifference" panose="020B0604020202020204" charset="0"/>
              </a:rPr>
              <a:t> and outreach workers on identifying and managing xylazine-related overdoses.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9CC915D-C7CC-5AD2-8D69-B6D25C9FE5F4}"/>
              </a:ext>
            </a:extLst>
          </p:cNvPr>
          <p:cNvSpPr txBox="1"/>
          <p:nvPr/>
        </p:nvSpPr>
        <p:spPr>
          <a:xfrm>
            <a:off x="1702207" y="5666413"/>
            <a:ext cx="3091301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Addressing the results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51A0624-271D-7832-601E-89048010132E}"/>
              </a:ext>
            </a:extLst>
          </p:cNvPr>
          <p:cNvSpPr txBox="1"/>
          <p:nvPr/>
        </p:nvSpPr>
        <p:spPr>
          <a:xfrm>
            <a:off x="1722260" y="3206738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New Response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85E7F692-1670-9A3A-9394-90A91D777E2C}"/>
              </a:ext>
            </a:extLst>
          </p:cNvPr>
          <p:cNvSpPr txBox="1"/>
          <p:nvPr/>
        </p:nvSpPr>
        <p:spPr>
          <a:xfrm>
            <a:off x="1539694" y="1071492"/>
            <a:ext cx="15208611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8"/>
              </a:lnSpc>
            </a:pPr>
            <a:r>
              <a:rPr lang="en-US" sz="6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Trends require flexibility</a:t>
            </a:r>
            <a:endParaRPr lang="en-US" sz="6800" dirty="0">
              <a:solidFill>
                <a:srgbClr val="EB3F3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5D44768-81AE-6743-D037-0066900816E5}"/>
              </a:ext>
            </a:extLst>
          </p:cNvPr>
          <p:cNvSpPr txBox="1"/>
          <p:nvPr/>
        </p:nvSpPr>
        <p:spPr>
          <a:xfrm>
            <a:off x="5859336" y="5544008"/>
            <a:ext cx="10726458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lacial Indifference" panose="020B0604020202020204" charset="0"/>
              </a:rPr>
              <a:t>Clients may have complex medical and behavioral needs.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lacial Indifference" panose="020B0604020202020204" charset="0"/>
              </a:rPr>
              <a:t>Engagement may begin with wound care or crisis intervention before treatment.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lacial Indifference" panose="020B0604020202020204" charset="0"/>
              </a:rPr>
              <a:t>Peers and navigators play a crucial role in maintaining trust despite fear or shame.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Glacial Indifference" panose="020B0604020202020204" charset="0"/>
              </a:rPr>
              <a:t>Harm reduction and navigation together help keep people alive long enough to choose recovery.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29813B-97E9-84A6-B8C0-6B3584C42C87}"/>
              </a:ext>
            </a:extLst>
          </p:cNvPr>
          <p:cNvSpPr txBox="1"/>
          <p:nvPr/>
        </p:nvSpPr>
        <p:spPr>
          <a:xfrm>
            <a:off x="4122647" y="7935138"/>
            <a:ext cx="130907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lacial Indifference" panose="020B0604020202020204" charset="0"/>
              </a:rPr>
              <a:t>Harm reduction now focuses as much on </a:t>
            </a:r>
            <a:r>
              <a:rPr kumimoji="0" lang="en-US" altLang="en-US" sz="3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lacial Indifference" panose="020B0604020202020204" charset="0"/>
              </a:rPr>
              <a:t>adulteration awareness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lacial Indifference" panose="020B0604020202020204" charset="0"/>
              </a:rPr>
              <a:t> as on use frequency.</a:t>
            </a:r>
          </a:p>
        </p:txBody>
      </p:sp>
    </p:spTree>
    <p:extLst>
      <p:ext uri="{BB962C8B-B14F-4D97-AF65-F5344CB8AC3E}">
        <p14:creationId xmlns:p14="http://schemas.microsoft.com/office/powerpoint/2010/main" val="4218208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A2246-F878-88B2-5561-0286AE573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56B8199-8EDC-B4B8-178C-9F253AFEC124}"/>
              </a:ext>
            </a:extLst>
          </p:cNvPr>
          <p:cNvGrpSpPr/>
          <p:nvPr/>
        </p:nvGrpSpPr>
        <p:grpSpPr>
          <a:xfrm>
            <a:off x="1788941" y="3969805"/>
            <a:ext cx="3792223" cy="1807476"/>
            <a:chOff x="0" y="0"/>
            <a:chExt cx="998775" cy="47604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E91816C-7544-2B34-0010-9197BBA6509A}"/>
                </a:ext>
              </a:extLst>
            </p:cNvPr>
            <p:cNvSpPr/>
            <p:nvPr/>
          </p:nvSpPr>
          <p:spPr>
            <a:xfrm>
              <a:off x="0" y="0"/>
              <a:ext cx="998775" cy="476043"/>
            </a:xfrm>
            <a:custGeom>
              <a:avLst/>
              <a:gdLst/>
              <a:ahLst/>
              <a:cxnLst/>
              <a:rect l="l" t="t" r="r" b="b"/>
              <a:pathLst>
                <a:path w="998775" h="476043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39261"/>
                  </a:lnTo>
                  <a:cubicBezTo>
                    <a:pt x="998775" y="414803"/>
                    <a:pt x="937535" y="476043"/>
                    <a:pt x="861993" y="476043"/>
                  </a:cubicBezTo>
                  <a:lnTo>
                    <a:pt x="136782" y="476043"/>
                  </a:lnTo>
                  <a:cubicBezTo>
                    <a:pt x="100505" y="476043"/>
                    <a:pt x="65714" y="461632"/>
                    <a:pt x="40063" y="435980"/>
                  </a:cubicBezTo>
                  <a:cubicBezTo>
                    <a:pt x="14411" y="410329"/>
                    <a:pt x="0" y="375538"/>
                    <a:pt x="0" y="339261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71CDCF3-DEEE-7961-D23E-981A9DA00F28}"/>
                </a:ext>
              </a:extLst>
            </p:cNvPr>
            <p:cNvSpPr txBox="1"/>
            <p:nvPr/>
          </p:nvSpPr>
          <p:spPr>
            <a:xfrm>
              <a:off x="0" y="-38100"/>
              <a:ext cx="998775" cy="514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BF7B756-7E0F-D297-97BB-ABAC264FA011}"/>
              </a:ext>
            </a:extLst>
          </p:cNvPr>
          <p:cNvGrpSpPr/>
          <p:nvPr/>
        </p:nvGrpSpPr>
        <p:grpSpPr>
          <a:xfrm>
            <a:off x="1788941" y="6521523"/>
            <a:ext cx="3792223" cy="1852793"/>
            <a:chOff x="0" y="0"/>
            <a:chExt cx="998775" cy="48797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8AAAE6F-EA1E-2771-9A2F-A98F32C131D7}"/>
                </a:ext>
              </a:extLst>
            </p:cNvPr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0141F1F-68C5-D11E-5660-3130395A4AD4}"/>
                </a:ext>
              </a:extLst>
            </p:cNvPr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3755B42-76B9-822B-AD9A-7A8935ED2735}"/>
              </a:ext>
            </a:extLst>
          </p:cNvPr>
          <p:cNvSpPr/>
          <p:nvPr/>
        </p:nvSpPr>
        <p:spPr>
          <a:xfrm>
            <a:off x="10756233" y="7607808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9053D0D-51BA-A76F-1E70-0A5CADCBFDE1}"/>
              </a:ext>
            </a:extLst>
          </p:cNvPr>
          <p:cNvSpPr txBox="1"/>
          <p:nvPr/>
        </p:nvSpPr>
        <p:spPr>
          <a:xfrm>
            <a:off x="5859336" y="6352000"/>
            <a:ext cx="10639723" cy="234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People without insurance face more barriers when trying to access treatment. (Sometimes making long-term recovery more difficult to achieve.)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State-funded treatment programs have significant waitlists.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Fragmented systems of care can hamper attempts to achieve &amp; sustain recovery = SYSTEM NAVIGATION REQUIRED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52CB932-7A29-00E0-312B-4A8A8E6F886D}"/>
              </a:ext>
            </a:extLst>
          </p:cNvPr>
          <p:cNvSpPr/>
          <p:nvPr/>
        </p:nvSpPr>
        <p:spPr>
          <a:xfrm>
            <a:off x="-605683" y="37052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9E07B5D-9685-D887-772F-D5D361B81D08}"/>
              </a:ext>
            </a:extLst>
          </p:cNvPr>
          <p:cNvSpPr txBox="1"/>
          <p:nvPr/>
        </p:nvSpPr>
        <p:spPr>
          <a:xfrm>
            <a:off x="2139402" y="4354735"/>
            <a:ext cx="3091301" cy="106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People with insurance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211874E-598A-6C9B-99CE-46FF5BC27743}"/>
              </a:ext>
            </a:extLst>
          </p:cNvPr>
          <p:cNvSpPr txBox="1"/>
          <p:nvPr/>
        </p:nvSpPr>
        <p:spPr>
          <a:xfrm>
            <a:off x="2139402" y="6851872"/>
            <a:ext cx="3091301" cy="106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People w/out insurance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DA3D269-86AC-C742-7395-EDDB076E2AF6}"/>
              </a:ext>
            </a:extLst>
          </p:cNvPr>
          <p:cNvSpPr txBox="1"/>
          <p:nvPr/>
        </p:nvSpPr>
        <p:spPr>
          <a:xfrm>
            <a:off x="1788941" y="1336257"/>
            <a:ext cx="15208611" cy="1935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8"/>
              </a:lnSpc>
            </a:pPr>
            <a:r>
              <a:rPr lang="en-US" sz="6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 first question </a:t>
            </a:r>
            <a:r>
              <a:rPr lang="en-US" sz="6800">
                <a:solidFill>
                  <a:srgbClr val="EB3F3F"/>
                </a:solidFill>
                <a:latin typeface="Roboto"/>
                <a:ea typeface="Roboto"/>
                <a:cs typeface="Roboto"/>
                <a:sym typeface="Roboto"/>
              </a:rPr>
              <a:t>(that should never be the first question)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268F5E1-7F14-6D4A-EB30-7ADC2629DF3D}"/>
              </a:ext>
            </a:extLst>
          </p:cNvPr>
          <p:cNvSpPr txBox="1"/>
          <p:nvPr/>
        </p:nvSpPr>
        <p:spPr>
          <a:xfrm>
            <a:off x="5859336" y="3909536"/>
            <a:ext cx="11138217" cy="195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 people with insurance the system can be easier to navigate. (“Call the number on the back of your card” – business development model) 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Comprehensive, evidence-based care is more accessible.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Higher probability of continuity and consistency to promote long term recovery.</a:t>
            </a:r>
          </a:p>
        </p:txBody>
      </p:sp>
    </p:spTree>
    <p:extLst>
      <p:ext uri="{BB962C8B-B14F-4D97-AF65-F5344CB8AC3E}">
        <p14:creationId xmlns:p14="http://schemas.microsoft.com/office/powerpoint/2010/main" val="2032031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7393" y="3901070"/>
            <a:ext cx="5195171" cy="5052430"/>
            <a:chOff x="0" y="0"/>
            <a:chExt cx="1368276" cy="13306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68276" cy="1330681"/>
            </a:xfrm>
            <a:custGeom>
              <a:avLst/>
              <a:gdLst/>
              <a:ahLst/>
              <a:cxnLst/>
              <a:rect l="l" t="t" r="r" b="b"/>
              <a:pathLst>
                <a:path w="1368276" h="1330681">
                  <a:moveTo>
                    <a:pt x="76001" y="0"/>
                  </a:moveTo>
                  <a:lnTo>
                    <a:pt x="1292275" y="0"/>
                  </a:lnTo>
                  <a:cubicBezTo>
                    <a:pt x="1334249" y="0"/>
                    <a:pt x="1368276" y="34027"/>
                    <a:pt x="1368276" y="76001"/>
                  </a:cubicBezTo>
                  <a:lnTo>
                    <a:pt x="1368276" y="1254680"/>
                  </a:lnTo>
                  <a:cubicBezTo>
                    <a:pt x="1368276" y="1296654"/>
                    <a:pt x="1334249" y="1330681"/>
                    <a:pt x="1292275" y="1330681"/>
                  </a:cubicBezTo>
                  <a:lnTo>
                    <a:pt x="76001" y="1330681"/>
                  </a:lnTo>
                  <a:cubicBezTo>
                    <a:pt x="34027" y="1330681"/>
                    <a:pt x="0" y="1296654"/>
                    <a:pt x="0" y="1254680"/>
                  </a:cubicBezTo>
                  <a:lnTo>
                    <a:pt x="0" y="76001"/>
                  </a:lnTo>
                  <a:cubicBezTo>
                    <a:pt x="0" y="34027"/>
                    <a:pt x="34027" y="0"/>
                    <a:pt x="76001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68276" cy="13687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546414" y="2701549"/>
            <a:ext cx="5195171" cy="6251951"/>
            <a:chOff x="0" y="0"/>
            <a:chExt cx="1368276" cy="16466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68276" cy="1646604"/>
            </a:xfrm>
            <a:custGeom>
              <a:avLst/>
              <a:gdLst/>
              <a:ahLst/>
              <a:cxnLst/>
              <a:rect l="l" t="t" r="r" b="b"/>
              <a:pathLst>
                <a:path w="1368276" h="1646604">
                  <a:moveTo>
                    <a:pt x="76001" y="0"/>
                  </a:moveTo>
                  <a:lnTo>
                    <a:pt x="1292275" y="0"/>
                  </a:lnTo>
                  <a:cubicBezTo>
                    <a:pt x="1334249" y="0"/>
                    <a:pt x="1368276" y="34027"/>
                    <a:pt x="1368276" y="76001"/>
                  </a:cubicBezTo>
                  <a:lnTo>
                    <a:pt x="1368276" y="1570603"/>
                  </a:lnTo>
                  <a:cubicBezTo>
                    <a:pt x="1368276" y="1612578"/>
                    <a:pt x="1334249" y="1646604"/>
                    <a:pt x="1292275" y="1646604"/>
                  </a:cubicBezTo>
                  <a:lnTo>
                    <a:pt x="76001" y="1646604"/>
                  </a:lnTo>
                  <a:cubicBezTo>
                    <a:pt x="34027" y="1646604"/>
                    <a:pt x="0" y="1612578"/>
                    <a:pt x="0" y="1570603"/>
                  </a:cubicBezTo>
                  <a:lnTo>
                    <a:pt x="0" y="76001"/>
                  </a:lnTo>
                  <a:cubicBezTo>
                    <a:pt x="0" y="34027"/>
                    <a:pt x="34027" y="0"/>
                    <a:pt x="76001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68276" cy="1684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65436" y="4634198"/>
            <a:ext cx="5195171" cy="3424158"/>
            <a:chOff x="0" y="0"/>
            <a:chExt cx="1368276" cy="90183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68276" cy="901836"/>
            </a:xfrm>
            <a:custGeom>
              <a:avLst/>
              <a:gdLst/>
              <a:ahLst/>
              <a:cxnLst/>
              <a:rect l="l" t="t" r="r" b="b"/>
              <a:pathLst>
                <a:path w="1368276" h="901836">
                  <a:moveTo>
                    <a:pt x="76001" y="0"/>
                  </a:moveTo>
                  <a:lnTo>
                    <a:pt x="1292275" y="0"/>
                  </a:lnTo>
                  <a:cubicBezTo>
                    <a:pt x="1334249" y="0"/>
                    <a:pt x="1368276" y="34027"/>
                    <a:pt x="1368276" y="76001"/>
                  </a:cubicBezTo>
                  <a:lnTo>
                    <a:pt x="1368276" y="825835"/>
                  </a:lnTo>
                  <a:cubicBezTo>
                    <a:pt x="1368276" y="867809"/>
                    <a:pt x="1334249" y="901836"/>
                    <a:pt x="1292275" y="901836"/>
                  </a:cubicBezTo>
                  <a:lnTo>
                    <a:pt x="76001" y="901836"/>
                  </a:lnTo>
                  <a:cubicBezTo>
                    <a:pt x="34027" y="901836"/>
                    <a:pt x="0" y="867809"/>
                    <a:pt x="0" y="825835"/>
                  </a:cubicBezTo>
                  <a:lnTo>
                    <a:pt x="0" y="76001"/>
                  </a:lnTo>
                  <a:cubicBezTo>
                    <a:pt x="0" y="34027"/>
                    <a:pt x="34027" y="0"/>
                    <a:pt x="76001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68276" cy="939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2480995">
            <a:off x="3537973" y="8044492"/>
            <a:ext cx="3303486" cy="2502391"/>
          </a:xfrm>
          <a:custGeom>
            <a:avLst/>
            <a:gdLst/>
            <a:ahLst/>
            <a:cxnLst/>
            <a:rect l="l" t="t" r="r" b="b"/>
            <a:pathLst>
              <a:path w="3303486" h="2502391">
                <a:moveTo>
                  <a:pt x="0" y="0"/>
                </a:moveTo>
                <a:lnTo>
                  <a:pt x="3303486" y="0"/>
                </a:lnTo>
                <a:lnTo>
                  <a:pt x="3303486" y="2502390"/>
                </a:lnTo>
                <a:lnTo>
                  <a:pt x="0" y="25023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28700" y="944786"/>
            <a:ext cx="11943008" cy="2272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2"/>
              </a:lnSpc>
            </a:pPr>
            <a:r>
              <a:rPr lang="en-US" sz="7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What is system </a:t>
            </a:r>
          </a:p>
          <a:p>
            <a:pPr algn="l">
              <a:lnSpc>
                <a:spcPts val="9102"/>
              </a:lnSpc>
            </a:pPr>
            <a:r>
              <a:rPr lang="en-US" sz="7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navigation?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39187" y="4550778"/>
            <a:ext cx="4486296" cy="3614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8"/>
              </a:lnSpc>
            </a:pPr>
            <a:r>
              <a:rPr lang="en-US" sz="3200" b="1" dirty="0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Assessment &amp; Referral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Helping the person get evaluated to determine the level of care needed.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Connecting them to the right services, such as rehab centers, MAT providers, or mental health support.</a:t>
            </a:r>
          </a:p>
          <a:p>
            <a:pPr algn="l">
              <a:lnSpc>
                <a:spcPts val="3100"/>
              </a:lnSpc>
            </a:pPr>
            <a:endParaRPr lang="en-US" sz="2500" dirty="0">
              <a:solidFill>
                <a:srgbClr val="FFFFF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361428" y="5053312"/>
            <a:ext cx="4603186" cy="2862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3968"/>
              </a:lnSpc>
              <a:buFont typeface="Arial"/>
              <a:buChar char="•"/>
            </a:pPr>
            <a:r>
              <a:rPr lang="en-US" sz="3200" b="1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Reducing Barriers to Access</a:t>
            </a:r>
          </a:p>
          <a:p>
            <a:pPr marL="690881" lvl="1" indent="-345440" algn="l">
              <a:lnSpc>
                <a:spcPts val="3968"/>
              </a:lnSpc>
              <a:buFont typeface="Arial"/>
              <a:buChar char="•"/>
            </a:pPr>
            <a:r>
              <a:rPr lang="en-US" sz="3200" b="1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Advocacy</a:t>
            </a:r>
          </a:p>
          <a:p>
            <a:pPr marL="690881" lvl="1" indent="-345440" algn="l">
              <a:lnSpc>
                <a:spcPts val="3968"/>
              </a:lnSpc>
              <a:buFont typeface="Arial"/>
              <a:buChar char="•"/>
            </a:pPr>
            <a:r>
              <a:rPr lang="en-US" sz="3200" b="1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Providing Support and Follow-Up</a:t>
            </a:r>
          </a:p>
          <a:p>
            <a:pPr algn="l">
              <a:lnSpc>
                <a:spcPts val="3100"/>
              </a:lnSpc>
            </a:pPr>
            <a:endParaRPr lang="en-US" sz="3200" b="1">
              <a:solidFill>
                <a:srgbClr val="FFFFFF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5" name="Freeform 15"/>
          <p:cNvSpPr/>
          <p:nvPr/>
        </p:nvSpPr>
        <p:spPr>
          <a:xfrm rot="2635517" flipV="1">
            <a:off x="10953640" y="3214022"/>
            <a:ext cx="3303486" cy="2502391"/>
          </a:xfrm>
          <a:custGeom>
            <a:avLst/>
            <a:gdLst/>
            <a:ahLst/>
            <a:cxnLst/>
            <a:rect l="l" t="t" r="r" b="b"/>
            <a:pathLst>
              <a:path w="3303486" h="2502391">
                <a:moveTo>
                  <a:pt x="0" y="2502391"/>
                </a:moveTo>
                <a:lnTo>
                  <a:pt x="3303486" y="2502391"/>
                </a:lnTo>
                <a:lnTo>
                  <a:pt x="3303486" y="0"/>
                </a:lnTo>
                <a:lnTo>
                  <a:pt x="0" y="0"/>
                </a:lnTo>
                <a:lnTo>
                  <a:pt x="0" y="250239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7011017">
            <a:off x="-2587301" y="3895241"/>
            <a:ext cx="5706234" cy="6030366"/>
          </a:xfrm>
          <a:custGeom>
            <a:avLst/>
            <a:gdLst/>
            <a:ahLst/>
            <a:cxnLst/>
            <a:rect l="l" t="t" r="r" b="b"/>
            <a:pathLst>
              <a:path w="5706234" h="6030366">
                <a:moveTo>
                  <a:pt x="0" y="0"/>
                </a:moveTo>
                <a:lnTo>
                  <a:pt x="5706234" y="0"/>
                </a:lnTo>
                <a:lnTo>
                  <a:pt x="5706234" y="6030366"/>
                </a:lnTo>
                <a:lnTo>
                  <a:pt x="0" y="6030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3277284" y="912026"/>
            <a:ext cx="3298599" cy="3240874"/>
          </a:xfrm>
          <a:custGeom>
            <a:avLst/>
            <a:gdLst/>
            <a:ahLst/>
            <a:cxnLst/>
            <a:rect l="l" t="t" r="r" b="b"/>
            <a:pathLst>
              <a:path w="3298599" h="3240874">
                <a:moveTo>
                  <a:pt x="0" y="0"/>
                </a:moveTo>
                <a:lnTo>
                  <a:pt x="3298599" y="0"/>
                </a:lnTo>
                <a:lnTo>
                  <a:pt x="3298599" y="3240873"/>
                </a:lnTo>
                <a:lnTo>
                  <a:pt x="0" y="3240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6842407" y="3267365"/>
            <a:ext cx="4603186" cy="4890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8"/>
              </a:lnSpc>
            </a:pPr>
            <a:r>
              <a:rPr lang="en-US" sz="3200" b="1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Coordinating Care Across Systems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Addiction treatment often involves multiple sectors:</a:t>
            </a:r>
          </a:p>
          <a:p>
            <a:pPr marL="1079509" lvl="2" indent="-359836" algn="l">
              <a:lnSpc>
                <a:spcPts val="3100"/>
              </a:lnSpc>
              <a:buFont typeface="Arial"/>
              <a:buChar char="⚬"/>
            </a:pPr>
            <a:r>
              <a:rPr lang="en-US" sz="2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Medical care</a:t>
            </a:r>
          </a:p>
          <a:p>
            <a:pPr marL="1079509" lvl="2" indent="-359836" algn="l">
              <a:lnSpc>
                <a:spcPts val="3100"/>
              </a:lnSpc>
              <a:buFont typeface="Arial"/>
              <a:buChar char="⚬"/>
            </a:pPr>
            <a:r>
              <a:rPr lang="en-US" sz="2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Mental health services</a:t>
            </a:r>
          </a:p>
          <a:p>
            <a:pPr marL="1079509" lvl="2" indent="-359836" algn="l">
              <a:lnSpc>
                <a:spcPts val="3100"/>
              </a:lnSpc>
              <a:buFont typeface="Arial"/>
              <a:buChar char="⚬"/>
            </a:pPr>
            <a:r>
              <a:rPr lang="en-US" sz="2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Social services </a:t>
            </a:r>
          </a:p>
          <a:p>
            <a:pPr marL="1079509" lvl="2" indent="-359836" algn="l">
              <a:lnSpc>
                <a:spcPts val="3100"/>
              </a:lnSpc>
              <a:buFont typeface="Arial"/>
              <a:buChar char="⚬"/>
            </a:pPr>
            <a:r>
              <a:rPr lang="en-US" sz="2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Legal or criminal justice systems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Navigators help coordinate these so the person isn’t lost in gaps between them.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B3EE6-0FBF-998F-1185-5E827EE0D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6">
            <a:extLst>
              <a:ext uri="{FF2B5EF4-FFF2-40B4-BE49-F238E27FC236}">
                <a16:creationId xmlns:a16="http://schemas.microsoft.com/office/drawing/2014/main" id="{B2E7FCC1-90E8-DF6E-BED1-A46E20A0ABA3}"/>
              </a:ext>
            </a:extLst>
          </p:cNvPr>
          <p:cNvGrpSpPr/>
          <p:nvPr/>
        </p:nvGrpSpPr>
        <p:grpSpPr>
          <a:xfrm>
            <a:off x="1331741" y="6890777"/>
            <a:ext cx="3792223" cy="1242704"/>
            <a:chOff x="0" y="0"/>
            <a:chExt cx="998775" cy="487978"/>
          </a:xfrm>
        </p:grpSpPr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51D2AAB7-7131-666D-9B5C-5EC7A9CA87E6}"/>
                </a:ext>
              </a:extLst>
            </p:cNvPr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842E0496-9823-4FE1-3881-08FC58DCE742}"/>
                </a:ext>
              </a:extLst>
            </p:cNvPr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A72E5256-1DBC-B5CC-9194-E54DA05C3247}"/>
              </a:ext>
            </a:extLst>
          </p:cNvPr>
          <p:cNvSpPr/>
          <p:nvPr/>
        </p:nvSpPr>
        <p:spPr>
          <a:xfrm>
            <a:off x="-605683" y="37052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B8901FC-36E8-AB84-4331-665798DCE902}"/>
              </a:ext>
            </a:extLst>
          </p:cNvPr>
          <p:cNvGrpSpPr/>
          <p:nvPr/>
        </p:nvGrpSpPr>
        <p:grpSpPr>
          <a:xfrm>
            <a:off x="1331741" y="2933701"/>
            <a:ext cx="3792223" cy="895725"/>
            <a:chOff x="0" y="0"/>
            <a:chExt cx="998775" cy="47604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FA5055F-4A4A-97B5-C97A-603D47FE7317}"/>
                </a:ext>
              </a:extLst>
            </p:cNvPr>
            <p:cNvSpPr/>
            <p:nvPr/>
          </p:nvSpPr>
          <p:spPr>
            <a:xfrm>
              <a:off x="0" y="0"/>
              <a:ext cx="998775" cy="476043"/>
            </a:xfrm>
            <a:custGeom>
              <a:avLst/>
              <a:gdLst/>
              <a:ahLst/>
              <a:cxnLst/>
              <a:rect l="l" t="t" r="r" b="b"/>
              <a:pathLst>
                <a:path w="998775" h="476043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39261"/>
                  </a:lnTo>
                  <a:cubicBezTo>
                    <a:pt x="998775" y="414803"/>
                    <a:pt x="937535" y="476043"/>
                    <a:pt x="861993" y="476043"/>
                  </a:cubicBezTo>
                  <a:lnTo>
                    <a:pt x="136782" y="476043"/>
                  </a:lnTo>
                  <a:cubicBezTo>
                    <a:pt x="100505" y="476043"/>
                    <a:pt x="65714" y="461632"/>
                    <a:pt x="40063" y="435980"/>
                  </a:cubicBezTo>
                  <a:cubicBezTo>
                    <a:pt x="14411" y="410329"/>
                    <a:pt x="0" y="375538"/>
                    <a:pt x="0" y="339261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20E1268-F712-4620-E799-09BD6E8A5BCA}"/>
                </a:ext>
              </a:extLst>
            </p:cNvPr>
            <p:cNvSpPr txBox="1"/>
            <p:nvPr/>
          </p:nvSpPr>
          <p:spPr>
            <a:xfrm>
              <a:off x="0" y="-38100"/>
              <a:ext cx="998775" cy="514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ED28E33-17FD-CA33-A9BA-6CB5C24E796B}"/>
              </a:ext>
            </a:extLst>
          </p:cNvPr>
          <p:cNvGrpSpPr/>
          <p:nvPr/>
        </p:nvGrpSpPr>
        <p:grpSpPr>
          <a:xfrm>
            <a:off x="1337036" y="4154868"/>
            <a:ext cx="3792223" cy="1152703"/>
            <a:chOff x="0" y="0"/>
            <a:chExt cx="998775" cy="4879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ED0B3A6-57CC-43BB-5DB5-88F6D761D231}"/>
                </a:ext>
              </a:extLst>
            </p:cNvPr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7F2470E-4798-2607-9441-F65CF7548F92}"/>
                </a:ext>
              </a:extLst>
            </p:cNvPr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7B54042C-72DA-89C8-8711-A2CD49CAAB43}"/>
              </a:ext>
            </a:extLst>
          </p:cNvPr>
          <p:cNvSpPr/>
          <p:nvPr/>
        </p:nvSpPr>
        <p:spPr>
          <a:xfrm>
            <a:off x="10756233" y="7147290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94F5DD60-E0D3-F772-BC85-641BF01D348B}"/>
              </a:ext>
            </a:extLst>
          </p:cNvPr>
          <p:cNvGrpSpPr/>
          <p:nvPr/>
        </p:nvGrpSpPr>
        <p:grpSpPr>
          <a:xfrm>
            <a:off x="1352336" y="5606782"/>
            <a:ext cx="3792223" cy="967414"/>
            <a:chOff x="0" y="0"/>
            <a:chExt cx="998775" cy="496161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7A81AE5-2C68-3450-3AC9-EC0A82D28CC4}"/>
                </a:ext>
              </a:extLst>
            </p:cNvPr>
            <p:cNvSpPr/>
            <p:nvPr/>
          </p:nvSpPr>
          <p:spPr>
            <a:xfrm>
              <a:off x="0" y="0"/>
              <a:ext cx="998775" cy="496161"/>
            </a:xfrm>
            <a:custGeom>
              <a:avLst/>
              <a:gdLst/>
              <a:ahLst/>
              <a:cxnLst/>
              <a:rect l="l" t="t" r="r" b="b"/>
              <a:pathLst>
                <a:path w="998775" h="496161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9379"/>
                  </a:lnTo>
                  <a:cubicBezTo>
                    <a:pt x="998775" y="434922"/>
                    <a:pt x="937535" y="496161"/>
                    <a:pt x="861993" y="496161"/>
                  </a:cubicBezTo>
                  <a:lnTo>
                    <a:pt x="136782" y="496161"/>
                  </a:lnTo>
                  <a:cubicBezTo>
                    <a:pt x="61239" y="496161"/>
                    <a:pt x="0" y="434922"/>
                    <a:pt x="0" y="359379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FD921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592F8B3-8DC0-50C6-C0A5-16020E6AB3A5}"/>
                </a:ext>
              </a:extLst>
            </p:cNvPr>
            <p:cNvSpPr txBox="1"/>
            <p:nvPr/>
          </p:nvSpPr>
          <p:spPr>
            <a:xfrm>
              <a:off x="0" y="-38100"/>
              <a:ext cx="998775" cy="534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4DBE6C07-C1A1-84BF-BE68-89304D4417AB}"/>
              </a:ext>
            </a:extLst>
          </p:cNvPr>
          <p:cNvSpPr txBox="1"/>
          <p:nvPr/>
        </p:nvSpPr>
        <p:spPr>
          <a:xfrm>
            <a:off x="5386833" y="4343203"/>
            <a:ext cx="11291107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lacial Indifference" panose="020B0604020202020204" charset="0"/>
              </a:rPr>
              <a:t>Reducing gaps between providers, programs, and systems.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Turns fragmented system into connect pathway.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0B5443B4-DEFA-04C9-DA0B-9F7B482A42C9}"/>
              </a:ext>
            </a:extLst>
          </p:cNvPr>
          <p:cNvSpPr txBox="1"/>
          <p:nvPr/>
        </p:nvSpPr>
        <p:spPr>
          <a:xfrm>
            <a:off x="1611086" y="3091240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Connection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187FF009-8147-F376-B1AC-09E6CF9FDEF9}"/>
              </a:ext>
            </a:extLst>
          </p:cNvPr>
          <p:cNvSpPr txBox="1"/>
          <p:nvPr/>
        </p:nvSpPr>
        <p:spPr>
          <a:xfrm>
            <a:off x="1687496" y="4456054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Coordination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B1A480FD-D5B5-7B48-C85B-0F1E83618DF3}"/>
              </a:ext>
            </a:extLst>
          </p:cNvPr>
          <p:cNvSpPr txBox="1"/>
          <p:nvPr/>
        </p:nvSpPr>
        <p:spPr>
          <a:xfrm>
            <a:off x="5423904" y="2907149"/>
            <a:ext cx="11595907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lacial Indifference" panose="020B0604020202020204" charset="0"/>
              </a:rPr>
              <a:t>Building trust and linking people to the right resources.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Glacial Indifference" panose="020B0604020202020204" charset="0"/>
              </a:rPr>
              <a:t>About the relationship, not just referral.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4D2073D-7363-AEC6-DFAD-29B7DFA37F68}"/>
              </a:ext>
            </a:extLst>
          </p:cNvPr>
          <p:cNvSpPr txBox="1"/>
          <p:nvPr/>
        </p:nvSpPr>
        <p:spPr>
          <a:xfrm>
            <a:off x="5423904" y="5779257"/>
            <a:ext cx="1242749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lacial Indifference" panose="020B0604020202020204" charset="0"/>
              </a:rPr>
              <a:t>Ensuring people’s needs and voices are heard across agencies</a:t>
            </a:r>
            <a:endParaRPr lang="en-US" altLang="en-US" sz="2800" dirty="0">
              <a:latin typeface="Glacial Indifference" panose="020B0604020202020204" charset="0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99B30A5-CD02-8B06-3E09-D7A9E9D0AFD0}"/>
              </a:ext>
            </a:extLst>
          </p:cNvPr>
          <p:cNvSpPr txBox="1"/>
          <p:nvPr/>
        </p:nvSpPr>
        <p:spPr>
          <a:xfrm>
            <a:off x="1642567" y="5868158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Advocacy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858074D3-FE27-423C-E14F-03BF73FD0F9A}"/>
              </a:ext>
            </a:extLst>
          </p:cNvPr>
          <p:cNvSpPr txBox="1"/>
          <p:nvPr/>
        </p:nvSpPr>
        <p:spPr>
          <a:xfrm>
            <a:off x="1869329" y="1019439"/>
            <a:ext cx="14549342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5"/>
              </a:lnSpc>
            </a:pPr>
            <a:r>
              <a:rPr lang="en-US" sz="85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What It Really Means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3F6C8A37-1256-DC1A-5B7D-71B4ABA76531}"/>
              </a:ext>
            </a:extLst>
          </p:cNvPr>
          <p:cNvSpPr txBox="1"/>
          <p:nvPr/>
        </p:nvSpPr>
        <p:spPr>
          <a:xfrm>
            <a:off x="5465479" y="6914361"/>
            <a:ext cx="12427491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lacial Indifference" panose="020B0604020202020204" charset="0"/>
              </a:rPr>
              <a:t>Staying engaged with clients from first contact through follow-up.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Glacial Indifference" panose="020B0604020202020204" charset="0"/>
              </a:rPr>
              <a:t>Not fixing every barrier, but walking with the person as they move through them.</a:t>
            </a: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0C6BBBBB-2E53-06A7-E49E-C93B18A3F3D5}"/>
              </a:ext>
            </a:extLst>
          </p:cNvPr>
          <p:cNvSpPr txBox="1"/>
          <p:nvPr/>
        </p:nvSpPr>
        <p:spPr>
          <a:xfrm>
            <a:off x="1658840" y="7304212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Continuity</a:t>
            </a:r>
          </a:p>
        </p:txBody>
      </p:sp>
    </p:spTree>
    <p:extLst>
      <p:ext uri="{BB962C8B-B14F-4D97-AF65-F5344CB8AC3E}">
        <p14:creationId xmlns:p14="http://schemas.microsoft.com/office/powerpoint/2010/main" val="4235176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B8E76-3817-E49D-ECA7-1A11D48E5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1F14B05-46BD-80A2-3D46-A4290186F90F}"/>
              </a:ext>
            </a:extLst>
          </p:cNvPr>
          <p:cNvSpPr/>
          <p:nvPr/>
        </p:nvSpPr>
        <p:spPr>
          <a:xfrm>
            <a:off x="-605683" y="37052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2396290-B931-3A27-917E-870A372D5709}"/>
              </a:ext>
            </a:extLst>
          </p:cNvPr>
          <p:cNvGrpSpPr/>
          <p:nvPr/>
        </p:nvGrpSpPr>
        <p:grpSpPr>
          <a:xfrm>
            <a:off x="1331741" y="2329952"/>
            <a:ext cx="3792223" cy="1230632"/>
            <a:chOff x="0" y="0"/>
            <a:chExt cx="998775" cy="47604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F9632A1-0F5F-06A3-5135-9DD4649B4601}"/>
                </a:ext>
              </a:extLst>
            </p:cNvPr>
            <p:cNvSpPr/>
            <p:nvPr/>
          </p:nvSpPr>
          <p:spPr>
            <a:xfrm>
              <a:off x="0" y="0"/>
              <a:ext cx="998775" cy="476043"/>
            </a:xfrm>
            <a:custGeom>
              <a:avLst/>
              <a:gdLst/>
              <a:ahLst/>
              <a:cxnLst/>
              <a:rect l="l" t="t" r="r" b="b"/>
              <a:pathLst>
                <a:path w="998775" h="476043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39261"/>
                  </a:lnTo>
                  <a:cubicBezTo>
                    <a:pt x="998775" y="414803"/>
                    <a:pt x="937535" y="476043"/>
                    <a:pt x="861993" y="476043"/>
                  </a:cubicBezTo>
                  <a:lnTo>
                    <a:pt x="136782" y="476043"/>
                  </a:lnTo>
                  <a:cubicBezTo>
                    <a:pt x="100505" y="476043"/>
                    <a:pt x="65714" y="461632"/>
                    <a:pt x="40063" y="435980"/>
                  </a:cubicBezTo>
                  <a:cubicBezTo>
                    <a:pt x="14411" y="410329"/>
                    <a:pt x="0" y="375538"/>
                    <a:pt x="0" y="339261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3A98930-5136-4924-8575-D3205DC40BDA}"/>
                </a:ext>
              </a:extLst>
            </p:cNvPr>
            <p:cNvSpPr txBox="1"/>
            <p:nvPr/>
          </p:nvSpPr>
          <p:spPr>
            <a:xfrm>
              <a:off x="0" y="-38100"/>
              <a:ext cx="998775" cy="514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DCDACAA-887E-BBE4-0E65-F7BFBE326A38}"/>
              </a:ext>
            </a:extLst>
          </p:cNvPr>
          <p:cNvGrpSpPr/>
          <p:nvPr/>
        </p:nvGrpSpPr>
        <p:grpSpPr>
          <a:xfrm>
            <a:off x="1331741" y="3850946"/>
            <a:ext cx="3792223" cy="1166549"/>
            <a:chOff x="0" y="0"/>
            <a:chExt cx="998775" cy="4879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5539834-BC1C-9AA1-284C-BC244F3D4128}"/>
                </a:ext>
              </a:extLst>
            </p:cNvPr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950E8E7-36F4-3917-26E4-B601E45C6B5C}"/>
                </a:ext>
              </a:extLst>
            </p:cNvPr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579A401C-8491-57EF-5688-44E489E0AD6F}"/>
              </a:ext>
            </a:extLst>
          </p:cNvPr>
          <p:cNvSpPr/>
          <p:nvPr/>
        </p:nvSpPr>
        <p:spPr>
          <a:xfrm>
            <a:off x="10756233" y="7147290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6E5EC8A-5B06-7E8B-CAA1-66F799B6FE42}"/>
              </a:ext>
            </a:extLst>
          </p:cNvPr>
          <p:cNvGrpSpPr/>
          <p:nvPr/>
        </p:nvGrpSpPr>
        <p:grpSpPr>
          <a:xfrm>
            <a:off x="1331741" y="5410979"/>
            <a:ext cx="3792223" cy="1121862"/>
            <a:chOff x="0" y="0"/>
            <a:chExt cx="998775" cy="496161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6C8AF64-FD4B-0DFE-F3D7-A53A33E94548}"/>
                </a:ext>
              </a:extLst>
            </p:cNvPr>
            <p:cNvSpPr/>
            <p:nvPr/>
          </p:nvSpPr>
          <p:spPr>
            <a:xfrm>
              <a:off x="0" y="0"/>
              <a:ext cx="998775" cy="496161"/>
            </a:xfrm>
            <a:custGeom>
              <a:avLst/>
              <a:gdLst/>
              <a:ahLst/>
              <a:cxnLst/>
              <a:rect l="l" t="t" r="r" b="b"/>
              <a:pathLst>
                <a:path w="998775" h="496161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9379"/>
                  </a:lnTo>
                  <a:cubicBezTo>
                    <a:pt x="998775" y="434922"/>
                    <a:pt x="937535" y="496161"/>
                    <a:pt x="861993" y="496161"/>
                  </a:cubicBezTo>
                  <a:lnTo>
                    <a:pt x="136782" y="496161"/>
                  </a:lnTo>
                  <a:cubicBezTo>
                    <a:pt x="61239" y="496161"/>
                    <a:pt x="0" y="434922"/>
                    <a:pt x="0" y="359379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FD921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A33EBF9F-A483-5FE2-840B-66872EEA7D32}"/>
                </a:ext>
              </a:extLst>
            </p:cNvPr>
            <p:cNvSpPr txBox="1"/>
            <p:nvPr/>
          </p:nvSpPr>
          <p:spPr>
            <a:xfrm>
              <a:off x="0" y="-38100"/>
              <a:ext cx="998775" cy="534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546F2D99-C055-2794-A8F7-1902C289644B}"/>
              </a:ext>
            </a:extLst>
          </p:cNvPr>
          <p:cNvSpPr txBox="1"/>
          <p:nvPr/>
        </p:nvSpPr>
        <p:spPr>
          <a:xfrm>
            <a:off x="5381538" y="4059586"/>
            <a:ext cx="1129110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Collaborate with shelters, outreach programs, libraries, and faith organizations.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Use mobile or co-located services for real-time referrals.</a:t>
            </a:r>
            <a:endParaRPr lang="en-US" sz="24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C68B66A-F991-C1F0-3A9C-7B8007AD228A}"/>
              </a:ext>
            </a:extLst>
          </p:cNvPr>
          <p:cNvSpPr txBox="1"/>
          <p:nvPr/>
        </p:nvSpPr>
        <p:spPr>
          <a:xfrm>
            <a:off x="1611086" y="2684229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Healthcare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018C7D7-28F5-F059-8B4E-12DB304A353B}"/>
              </a:ext>
            </a:extLst>
          </p:cNvPr>
          <p:cNvSpPr txBox="1"/>
          <p:nvPr/>
        </p:nvSpPr>
        <p:spPr>
          <a:xfrm>
            <a:off x="1682201" y="4172437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Community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0B97349E-93DA-8699-34E7-07ED7DDDA7BB}"/>
              </a:ext>
            </a:extLst>
          </p:cNvPr>
          <p:cNvSpPr txBox="1"/>
          <p:nvPr/>
        </p:nvSpPr>
        <p:spPr>
          <a:xfrm>
            <a:off x="2340787" y="7318045"/>
            <a:ext cx="1549001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3200" dirty="0">
                <a:latin typeface="Arial" panose="020B0604020202020204" pitchFamily="34" charset="0"/>
              </a:rPr>
              <a:t>True integration means care follows the person, not the paperwork.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3200" dirty="0">
                <a:latin typeface="Arial" panose="020B0604020202020204" pitchFamily="34" charset="0"/>
              </a:rPr>
              <a:t>The more we collaborate, the fewer transitions are lost in red tape or re-entry barriers.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8B508143-D0DB-3114-4B37-511823743A81}"/>
              </a:ext>
            </a:extLst>
          </p:cNvPr>
          <p:cNvSpPr txBox="1"/>
          <p:nvPr/>
        </p:nvSpPr>
        <p:spPr>
          <a:xfrm>
            <a:off x="5348241" y="2526689"/>
            <a:ext cx="1159590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Embed harm reduction and navigation in emergency departments and MAT clinics.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Train primary care teams on early intervention and peer linkage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17822AD-F0EC-5BCE-92FE-16BCB2C4EFF1}"/>
              </a:ext>
            </a:extLst>
          </p:cNvPr>
          <p:cNvSpPr txBox="1"/>
          <p:nvPr/>
        </p:nvSpPr>
        <p:spPr>
          <a:xfrm>
            <a:off x="5403309" y="5583454"/>
            <a:ext cx="1242749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Coordinate assessments and data sharing across jails, courts &amp; community providers.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Pre-release navigation and warm handoffs to treatment.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>
              <a:latin typeface="Arial" panose="020B0604020202020204" pitchFamily="34" charset="0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A5516A3A-ED5D-4833-66F6-EE12AA7827F2}"/>
              </a:ext>
            </a:extLst>
          </p:cNvPr>
          <p:cNvSpPr txBox="1"/>
          <p:nvPr/>
        </p:nvSpPr>
        <p:spPr>
          <a:xfrm>
            <a:off x="1621972" y="5672355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Justice System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4F0914F0-7591-C215-DAB7-F1793D6A6CDA}"/>
              </a:ext>
            </a:extLst>
          </p:cNvPr>
          <p:cNvSpPr txBox="1"/>
          <p:nvPr/>
        </p:nvSpPr>
        <p:spPr>
          <a:xfrm>
            <a:off x="2857529" y="722481"/>
            <a:ext cx="12877742" cy="1230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35"/>
              </a:lnSpc>
            </a:pPr>
            <a:r>
              <a:rPr lang="en-US" sz="85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Types of systems</a:t>
            </a:r>
          </a:p>
        </p:txBody>
      </p:sp>
    </p:spTree>
    <p:extLst>
      <p:ext uri="{BB962C8B-B14F-4D97-AF65-F5344CB8AC3E}">
        <p14:creationId xmlns:p14="http://schemas.microsoft.com/office/powerpoint/2010/main" val="3734418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5683" y="37052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788941" y="2644050"/>
            <a:ext cx="3792223" cy="1852793"/>
            <a:chOff x="0" y="0"/>
            <a:chExt cx="998775" cy="4879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549391" y="7147290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88941" y="5066891"/>
            <a:ext cx="3792223" cy="1883862"/>
            <a:chOff x="0" y="0"/>
            <a:chExt cx="998775" cy="4961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8775" cy="496161"/>
            </a:xfrm>
            <a:custGeom>
              <a:avLst/>
              <a:gdLst/>
              <a:ahLst/>
              <a:cxnLst/>
              <a:rect l="l" t="t" r="r" b="b"/>
              <a:pathLst>
                <a:path w="998775" h="496161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9379"/>
                  </a:lnTo>
                  <a:cubicBezTo>
                    <a:pt x="998775" y="434922"/>
                    <a:pt x="937535" y="496161"/>
                    <a:pt x="861993" y="496161"/>
                  </a:cubicBezTo>
                  <a:lnTo>
                    <a:pt x="136782" y="496161"/>
                  </a:lnTo>
                  <a:cubicBezTo>
                    <a:pt x="61239" y="496161"/>
                    <a:pt x="0" y="434922"/>
                    <a:pt x="0" y="359379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98775" cy="534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859336" y="2702603"/>
            <a:ext cx="10639723" cy="195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Faith-based recovery works for a lot of people.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Religious systems contain many avenues of support.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Faith-based recovery programs are not clinical treatment, but everyone may not need clinical treatment.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Stigma can be factor / some incorporate shame-based messaging, guilt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39402" y="3043026"/>
            <a:ext cx="3091301" cy="106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Religious Systems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29249" y="1013083"/>
            <a:ext cx="12877742" cy="1230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35"/>
              </a:lnSpc>
            </a:pPr>
            <a:r>
              <a:rPr lang="en-US" sz="85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Other systems to consider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859336" y="5480050"/>
            <a:ext cx="10639723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Pressure to work / high stress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Stigma, discrimination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Zero-tolerance / punitive policies</a:t>
            </a:r>
          </a:p>
          <a:p>
            <a:pPr marL="539754" lvl="1" indent="-269877" algn="l">
              <a:lnSpc>
                <a:spcPts val="3100"/>
              </a:lnSpc>
              <a:buFont typeface="Arial"/>
              <a:buChar char="•"/>
            </a:pPr>
            <a:r>
              <a:rPr lang="en-US" sz="25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Barriers to hiring or advancement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39402" y="5451121"/>
            <a:ext cx="3091301" cy="106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Employment</a:t>
            </a:r>
          </a:p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systems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0377662F-494B-8C8E-0F68-06612EC5B4A8}"/>
              </a:ext>
            </a:extLst>
          </p:cNvPr>
          <p:cNvSpPr txBox="1"/>
          <p:nvPr/>
        </p:nvSpPr>
        <p:spPr>
          <a:xfrm>
            <a:off x="2329249" y="7689786"/>
            <a:ext cx="1401499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3600" dirty="0">
                <a:latin typeface="Arial" panose="020B0604020202020204" pitchFamily="34" charset="0"/>
              </a:rPr>
              <a:t>People don’t experience life in systems — they experience it as one continuous journey.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FAB96-8856-956C-6DA1-B61CF468A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6">
            <a:extLst>
              <a:ext uri="{FF2B5EF4-FFF2-40B4-BE49-F238E27FC236}">
                <a16:creationId xmlns:a16="http://schemas.microsoft.com/office/drawing/2014/main" id="{24D70782-97E9-5C4C-44CF-ECCD07328721}"/>
              </a:ext>
            </a:extLst>
          </p:cNvPr>
          <p:cNvGrpSpPr/>
          <p:nvPr/>
        </p:nvGrpSpPr>
        <p:grpSpPr>
          <a:xfrm>
            <a:off x="1331741" y="7896578"/>
            <a:ext cx="3792223" cy="1242704"/>
            <a:chOff x="0" y="0"/>
            <a:chExt cx="998775" cy="487978"/>
          </a:xfrm>
        </p:grpSpPr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A5F82611-17B1-CA73-297A-4E32B5733C67}"/>
                </a:ext>
              </a:extLst>
            </p:cNvPr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8">
              <a:extLst>
                <a:ext uri="{FF2B5EF4-FFF2-40B4-BE49-F238E27FC236}">
                  <a16:creationId xmlns:a16="http://schemas.microsoft.com/office/drawing/2014/main" id="{0E59B0B2-AC11-0CF7-F6DA-6C570CC26D37}"/>
                </a:ext>
              </a:extLst>
            </p:cNvPr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6F5D0A6B-22FE-1531-A533-038EFFC0B3BF}"/>
              </a:ext>
            </a:extLst>
          </p:cNvPr>
          <p:cNvSpPr/>
          <p:nvPr/>
        </p:nvSpPr>
        <p:spPr>
          <a:xfrm>
            <a:off x="-605683" y="37052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4336636-B0D2-49C5-0E1F-E2F3D25335FE}"/>
              </a:ext>
            </a:extLst>
          </p:cNvPr>
          <p:cNvGrpSpPr/>
          <p:nvPr/>
        </p:nvGrpSpPr>
        <p:grpSpPr>
          <a:xfrm>
            <a:off x="1331741" y="2933700"/>
            <a:ext cx="3792223" cy="1496775"/>
            <a:chOff x="0" y="0"/>
            <a:chExt cx="998775" cy="47604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BB9923F-D021-7031-C07A-06F6FEDC4E2A}"/>
                </a:ext>
              </a:extLst>
            </p:cNvPr>
            <p:cNvSpPr/>
            <p:nvPr/>
          </p:nvSpPr>
          <p:spPr>
            <a:xfrm>
              <a:off x="0" y="0"/>
              <a:ext cx="998775" cy="476043"/>
            </a:xfrm>
            <a:custGeom>
              <a:avLst/>
              <a:gdLst/>
              <a:ahLst/>
              <a:cxnLst/>
              <a:rect l="l" t="t" r="r" b="b"/>
              <a:pathLst>
                <a:path w="998775" h="476043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39261"/>
                  </a:lnTo>
                  <a:cubicBezTo>
                    <a:pt x="998775" y="414803"/>
                    <a:pt x="937535" y="476043"/>
                    <a:pt x="861993" y="476043"/>
                  </a:cubicBezTo>
                  <a:lnTo>
                    <a:pt x="136782" y="476043"/>
                  </a:lnTo>
                  <a:cubicBezTo>
                    <a:pt x="100505" y="476043"/>
                    <a:pt x="65714" y="461632"/>
                    <a:pt x="40063" y="435980"/>
                  </a:cubicBezTo>
                  <a:cubicBezTo>
                    <a:pt x="14411" y="410329"/>
                    <a:pt x="0" y="375538"/>
                    <a:pt x="0" y="339261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AC542B0-C3DC-2060-CE23-844AF3CF190A}"/>
                </a:ext>
              </a:extLst>
            </p:cNvPr>
            <p:cNvSpPr txBox="1"/>
            <p:nvPr/>
          </p:nvSpPr>
          <p:spPr>
            <a:xfrm>
              <a:off x="0" y="-38100"/>
              <a:ext cx="998775" cy="514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56F50D7-E394-4399-7012-941C941CAEF8}"/>
              </a:ext>
            </a:extLst>
          </p:cNvPr>
          <p:cNvGrpSpPr/>
          <p:nvPr/>
        </p:nvGrpSpPr>
        <p:grpSpPr>
          <a:xfrm>
            <a:off x="1331741" y="4677045"/>
            <a:ext cx="3792223" cy="1166549"/>
            <a:chOff x="0" y="0"/>
            <a:chExt cx="998775" cy="4879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BCBC8DD-C591-9638-B2DF-9B55D41F3B26}"/>
                </a:ext>
              </a:extLst>
            </p:cNvPr>
            <p:cNvSpPr/>
            <p:nvPr/>
          </p:nvSpPr>
          <p:spPr>
            <a:xfrm>
              <a:off x="0" y="0"/>
              <a:ext cx="998775" cy="487978"/>
            </a:xfrm>
            <a:custGeom>
              <a:avLst/>
              <a:gdLst/>
              <a:ahLst/>
              <a:cxnLst/>
              <a:rect l="l" t="t" r="r" b="b"/>
              <a:pathLst>
                <a:path w="998775" h="487978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1196"/>
                  </a:lnTo>
                  <a:cubicBezTo>
                    <a:pt x="998775" y="426739"/>
                    <a:pt x="937535" y="487978"/>
                    <a:pt x="861993" y="487978"/>
                  </a:cubicBezTo>
                  <a:lnTo>
                    <a:pt x="136782" y="487978"/>
                  </a:lnTo>
                  <a:cubicBezTo>
                    <a:pt x="61239" y="487978"/>
                    <a:pt x="0" y="426739"/>
                    <a:pt x="0" y="351196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D659CF3-57FD-68B2-6756-CDB682CA026D}"/>
                </a:ext>
              </a:extLst>
            </p:cNvPr>
            <p:cNvSpPr txBox="1"/>
            <p:nvPr/>
          </p:nvSpPr>
          <p:spPr>
            <a:xfrm>
              <a:off x="0" y="-38100"/>
              <a:ext cx="998775" cy="526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383119F6-FA47-72FC-1324-503164B43127}"/>
              </a:ext>
            </a:extLst>
          </p:cNvPr>
          <p:cNvSpPr/>
          <p:nvPr/>
        </p:nvSpPr>
        <p:spPr>
          <a:xfrm>
            <a:off x="10756233" y="7147290"/>
            <a:ext cx="7315200" cy="3300984"/>
          </a:xfrm>
          <a:custGeom>
            <a:avLst/>
            <a:gdLst/>
            <a:ahLst/>
            <a:cxnLst/>
            <a:rect l="l" t="t" r="r" b="b"/>
            <a:pathLst>
              <a:path w="7315200" h="3300984">
                <a:moveTo>
                  <a:pt x="0" y="0"/>
                </a:moveTo>
                <a:lnTo>
                  <a:pt x="7315200" y="0"/>
                </a:lnTo>
                <a:lnTo>
                  <a:pt x="7315200" y="3300984"/>
                </a:lnTo>
                <a:lnTo>
                  <a:pt x="0" y="3300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9C91B4E-11FE-9673-9AB6-6BE50519E29C}"/>
              </a:ext>
            </a:extLst>
          </p:cNvPr>
          <p:cNvGrpSpPr/>
          <p:nvPr/>
        </p:nvGrpSpPr>
        <p:grpSpPr>
          <a:xfrm>
            <a:off x="1315265" y="6076790"/>
            <a:ext cx="3792223" cy="1510490"/>
            <a:chOff x="0" y="0"/>
            <a:chExt cx="998775" cy="496161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578C5AA-6C67-7A61-313D-69E89EE79CCD}"/>
                </a:ext>
              </a:extLst>
            </p:cNvPr>
            <p:cNvSpPr/>
            <p:nvPr/>
          </p:nvSpPr>
          <p:spPr>
            <a:xfrm>
              <a:off x="0" y="0"/>
              <a:ext cx="998775" cy="496161"/>
            </a:xfrm>
            <a:custGeom>
              <a:avLst/>
              <a:gdLst/>
              <a:ahLst/>
              <a:cxnLst/>
              <a:rect l="l" t="t" r="r" b="b"/>
              <a:pathLst>
                <a:path w="998775" h="496161">
                  <a:moveTo>
                    <a:pt x="136782" y="0"/>
                  </a:moveTo>
                  <a:lnTo>
                    <a:pt x="861993" y="0"/>
                  </a:lnTo>
                  <a:cubicBezTo>
                    <a:pt x="898270" y="0"/>
                    <a:pt x="933061" y="14411"/>
                    <a:pt x="958712" y="40063"/>
                  </a:cubicBezTo>
                  <a:cubicBezTo>
                    <a:pt x="984364" y="65714"/>
                    <a:pt x="998775" y="100505"/>
                    <a:pt x="998775" y="136782"/>
                  </a:cubicBezTo>
                  <a:lnTo>
                    <a:pt x="998775" y="359379"/>
                  </a:lnTo>
                  <a:cubicBezTo>
                    <a:pt x="998775" y="434922"/>
                    <a:pt x="937535" y="496161"/>
                    <a:pt x="861993" y="496161"/>
                  </a:cubicBezTo>
                  <a:lnTo>
                    <a:pt x="136782" y="496161"/>
                  </a:lnTo>
                  <a:cubicBezTo>
                    <a:pt x="61239" y="496161"/>
                    <a:pt x="0" y="434922"/>
                    <a:pt x="0" y="359379"/>
                  </a:cubicBezTo>
                  <a:lnTo>
                    <a:pt x="0" y="136782"/>
                  </a:lnTo>
                  <a:cubicBezTo>
                    <a:pt x="0" y="61239"/>
                    <a:pt x="61239" y="0"/>
                    <a:pt x="136782" y="0"/>
                  </a:cubicBezTo>
                  <a:close/>
                </a:path>
              </a:pathLst>
            </a:custGeom>
            <a:solidFill>
              <a:srgbClr val="FD921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2941FB2B-0C3B-B23B-8B28-629EBE47A595}"/>
                </a:ext>
              </a:extLst>
            </p:cNvPr>
            <p:cNvSpPr txBox="1"/>
            <p:nvPr/>
          </p:nvSpPr>
          <p:spPr>
            <a:xfrm>
              <a:off x="0" y="-38100"/>
              <a:ext cx="998775" cy="534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5624BD6D-7C87-5080-8C6E-3FA4CB859185}"/>
              </a:ext>
            </a:extLst>
          </p:cNvPr>
          <p:cNvSpPr txBox="1"/>
          <p:nvPr/>
        </p:nvSpPr>
        <p:spPr>
          <a:xfrm>
            <a:off x="5421844" y="4550932"/>
            <a:ext cx="11291107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lacial Indifference" panose="020B0604020202020204" charset="0"/>
              </a:rPr>
              <a:t>Expanding reach and continuity, especially for rural &amp; justice-involved populations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When travel, work, childcare, probation are barriers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6C5AF63-09E3-67D1-07E0-C07999C80A73}"/>
              </a:ext>
            </a:extLst>
          </p:cNvPr>
          <p:cNvSpPr txBox="1"/>
          <p:nvPr/>
        </p:nvSpPr>
        <p:spPr>
          <a:xfrm>
            <a:off x="1611086" y="3091240"/>
            <a:ext cx="3091301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Peer Recovery Specialists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1E07712-51E7-C037-DD9F-BDF29CDE655C}"/>
              </a:ext>
            </a:extLst>
          </p:cNvPr>
          <p:cNvSpPr txBox="1"/>
          <p:nvPr/>
        </p:nvSpPr>
        <p:spPr>
          <a:xfrm>
            <a:off x="1682201" y="4998536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Telehealth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8FF7FC6-4EFB-1171-2552-39599ABC593F}"/>
              </a:ext>
            </a:extLst>
          </p:cNvPr>
          <p:cNvSpPr txBox="1"/>
          <p:nvPr/>
        </p:nvSpPr>
        <p:spPr>
          <a:xfrm>
            <a:off x="5348241" y="2933700"/>
            <a:ext cx="11595907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lacial Indifference" panose="020B0604020202020204" charset="0"/>
              </a:rPr>
              <a:t>Using experience to build credibility and reduce stigma.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Glacial Indifference" panose="020B0604020202020204" charset="0"/>
              </a:rPr>
              <a:t>Being the first, trusted voice a person hears in the system – turns “I can’t do this” into “I can try.”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C130A47-A27E-F501-0507-C16BF23B114D}"/>
              </a:ext>
            </a:extLst>
          </p:cNvPr>
          <p:cNvSpPr txBox="1"/>
          <p:nvPr/>
        </p:nvSpPr>
        <p:spPr>
          <a:xfrm>
            <a:off x="5442439" y="6439199"/>
            <a:ext cx="1242749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lacial Indifference" panose="020B0604020202020204" charset="0"/>
              </a:rPr>
              <a:t>Drop-in access, mobile units, and same-day assessments remove waiting and paperwork obstacles.</a:t>
            </a:r>
            <a:endParaRPr lang="en-US" altLang="en-US" sz="2800" dirty="0">
              <a:latin typeface="Glacial Indifference" panose="020B0604020202020204" charset="0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09B1B235-9F06-DC32-B7F8-6B079C87887C}"/>
              </a:ext>
            </a:extLst>
          </p:cNvPr>
          <p:cNvSpPr txBox="1"/>
          <p:nvPr/>
        </p:nvSpPr>
        <p:spPr>
          <a:xfrm>
            <a:off x="1605496" y="6338166"/>
            <a:ext cx="3091301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Low-Barrier Entry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E20E0646-C2CE-5613-853C-3B82336FBD96}"/>
              </a:ext>
            </a:extLst>
          </p:cNvPr>
          <p:cNvSpPr txBox="1"/>
          <p:nvPr/>
        </p:nvSpPr>
        <p:spPr>
          <a:xfrm>
            <a:off x="1869329" y="1019439"/>
            <a:ext cx="14549342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35"/>
              </a:lnSpc>
            </a:pPr>
            <a:r>
              <a:rPr lang="en-US" sz="85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 Practice: What’s Working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6B1CE0C0-CFFA-4AC0-8A50-FA17B8CD0027}"/>
              </a:ext>
            </a:extLst>
          </p:cNvPr>
          <p:cNvSpPr txBox="1"/>
          <p:nvPr/>
        </p:nvSpPr>
        <p:spPr>
          <a:xfrm>
            <a:off x="5442439" y="7896578"/>
            <a:ext cx="12427491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lacial Indifference" panose="020B0604020202020204" charset="0"/>
              </a:rPr>
              <a:t>Direct transitions between agencies keep people from falling through the cracks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Glacial Indifference" panose="020B0604020202020204" charset="0"/>
              </a:rPr>
              <a:t>Agencies share responsibility for engagement, not just referrals</a:t>
            </a: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B312BFA3-0706-9FC5-CCAF-FF5663F520AB}"/>
              </a:ext>
            </a:extLst>
          </p:cNvPr>
          <p:cNvSpPr txBox="1"/>
          <p:nvPr/>
        </p:nvSpPr>
        <p:spPr>
          <a:xfrm>
            <a:off x="1605496" y="8250287"/>
            <a:ext cx="309130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3399" dirty="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Warm Handoffs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4659D15-B7BC-9158-42B2-0DC67FF8790A}"/>
              </a:ext>
            </a:extLst>
          </p:cNvPr>
          <p:cNvSpPr/>
          <p:nvPr/>
        </p:nvSpPr>
        <p:spPr>
          <a:xfrm>
            <a:off x="2514600" y="-2667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65C7058-AD7E-D67A-54D2-852C2DF293DB}"/>
              </a:ext>
            </a:extLst>
          </p:cNvPr>
          <p:cNvSpPr/>
          <p:nvPr/>
        </p:nvSpPr>
        <p:spPr>
          <a:xfrm>
            <a:off x="2514600" y="-15621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43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3920" y="1581103"/>
            <a:ext cx="1207457" cy="1259116"/>
            <a:chOff x="0" y="-34774"/>
            <a:chExt cx="812800" cy="847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921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47001" y="-34774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888115" y="5472729"/>
            <a:ext cx="4814271" cy="481427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5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2763520">
            <a:off x="11034997" y="-1090877"/>
            <a:ext cx="5706234" cy="6030366"/>
          </a:xfrm>
          <a:custGeom>
            <a:avLst/>
            <a:gdLst/>
            <a:ahLst/>
            <a:cxnLst/>
            <a:rect l="l" t="t" r="r" b="b"/>
            <a:pathLst>
              <a:path w="5706234" h="6030366">
                <a:moveTo>
                  <a:pt x="0" y="0"/>
                </a:moveTo>
                <a:lnTo>
                  <a:pt x="5706234" y="0"/>
                </a:lnTo>
                <a:lnTo>
                  <a:pt x="5706234" y="6030366"/>
                </a:lnTo>
                <a:lnTo>
                  <a:pt x="0" y="6030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291003" y="6162815"/>
            <a:ext cx="4279422" cy="3835432"/>
          </a:xfrm>
          <a:custGeom>
            <a:avLst/>
            <a:gdLst/>
            <a:ahLst/>
            <a:cxnLst/>
            <a:rect l="l" t="t" r="r" b="b"/>
            <a:pathLst>
              <a:path w="4279422" h="3835432">
                <a:moveTo>
                  <a:pt x="0" y="0"/>
                </a:moveTo>
                <a:lnTo>
                  <a:pt x="4279423" y="0"/>
                </a:lnTo>
                <a:lnTo>
                  <a:pt x="4279423" y="3835433"/>
                </a:lnTo>
                <a:lnTo>
                  <a:pt x="0" y="3835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276600" y="1581103"/>
            <a:ext cx="10329754" cy="95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5"/>
              </a:lnSpc>
            </a:pPr>
            <a:r>
              <a:rPr lang="en-US" sz="65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Individual barriers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53632" y="2741930"/>
            <a:ext cx="10917994" cy="6581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49" lvl="1" indent="-377824" algn="l">
              <a:lnSpc>
                <a:spcPts val="4339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False beliefs about treatment</a:t>
            </a:r>
          </a:p>
          <a:p>
            <a:pPr marL="755649" lvl="1" indent="-377824" algn="l">
              <a:lnSpc>
                <a:spcPts val="4339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Perceived fears</a:t>
            </a:r>
          </a:p>
          <a:p>
            <a:pPr marL="1511298" lvl="2" indent="-503766" algn="l">
              <a:lnSpc>
                <a:spcPts val="4339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fear of withdrawal symptoms</a:t>
            </a:r>
          </a:p>
          <a:p>
            <a:pPr marL="1511298" lvl="2" indent="-503766" algn="l">
              <a:lnSpc>
                <a:spcPts val="4339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failure/recurrence of use</a:t>
            </a:r>
          </a:p>
          <a:p>
            <a:pPr marL="1511298" lvl="2" indent="-503766" algn="l">
              <a:lnSpc>
                <a:spcPts val="4339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stigma and fear of judgment </a:t>
            </a:r>
          </a:p>
          <a:p>
            <a:pPr marL="1511298" lvl="2" indent="-503766" algn="l">
              <a:lnSpc>
                <a:spcPts val="4339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loss of relationships</a:t>
            </a:r>
          </a:p>
          <a:p>
            <a:pPr marL="1511298" lvl="2" indent="-503766" algn="l">
              <a:lnSpc>
                <a:spcPts val="4339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fear of facing emotions / forced vulnerability</a:t>
            </a:r>
          </a:p>
          <a:p>
            <a:pPr marL="755649" lvl="1" indent="-377824" algn="l">
              <a:lnSpc>
                <a:spcPts val="4339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Low self-esteem or self-worth (intensifies w/ each attempt)</a:t>
            </a:r>
          </a:p>
          <a:p>
            <a:pPr marL="755649" lvl="1" indent="-377824" algn="l">
              <a:lnSpc>
                <a:spcPts val="4339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Trauma history</a:t>
            </a:r>
          </a:p>
          <a:p>
            <a:pPr marL="755649" lvl="1" indent="-377824" algn="l">
              <a:lnSpc>
                <a:spcPts val="4339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Co-occurring mental health disorders</a:t>
            </a:r>
          </a:p>
          <a:p>
            <a:pPr algn="l">
              <a:lnSpc>
                <a:spcPts val="4339"/>
              </a:lnSpc>
            </a:pPr>
            <a:endParaRPr lang="en-US" sz="32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73042" y="2095500"/>
            <a:ext cx="4646848" cy="50292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921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0800000">
            <a:off x="9755710" y="7335014"/>
            <a:ext cx="5022243" cy="5307522"/>
          </a:xfrm>
          <a:custGeom>
            <a:avLst/>
            <a:gdLst/>
            <a:ahLst/>
            <a:cxnLst/>
            <a:rect l="l" t="t" r="r" b="b"/>
            <a:pathLst>
              <a:path w="5022243" h="5307522">
                <a:moveTo>
                  <a:pt x="0" y="0"/>
                </a:moveTo>
                <a:lnTo>
                  <a:pt x="5022242" y="0"/>
                </a:lnTo>
                <a:lnTo>
                  <a:pt x="5022242" y="5307522"/>
                </a:lnTo>
                <a:lnTo>
                  <a:pt x="0" y="5307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713670" y="3525384"/>
            <a:ext cx="5266613" cy="3074385"/>
          </a:xfrm>
          <a:custGeom>
            <a:avLst/>
            <a:gdLst/>
            <a:ahLst/>
            <a:cxnLst/>
            <a:rect l="l" t="t" r="r" b="b"/>
            <a:pathLst>
              <a:path w="5266613" h="3074385">
                <a:moveTo>
                  <a:pt x="0" y="0"/>
                </a:moveTo>
                <a:lnTo>
                  <a:pt x="5266613" y="0"/>
                </a:lnTo>
                <a:lnTo>
                  <a:pt x="5266613" y="3074386"/>
                </a:lnTo>
                <a:lnTo>
                  <a:pt x="0" y="30743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865171" y="1502564"/>
            <a:ext cx="518745" cy="77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9"/>
              </a:lnSpc>
            </a:pPr>
            <a:r>
              <a:rPr lang="en-US" sz="499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83916" y="1821017"/>
            <a:ext cx="10329754" cy="950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4"/>
              </a:lnSpc>
            </a:pPr>
            <a:r>
              <a:rPr lang="en-US" sz="64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Social barriers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24544" y="3237375"/>
            <a:ext cx="10329754" cy="5228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lnSpc>
                <a:spcPts val="4092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Stigma, STIGMA, stigma</a:t>
            </a:r>
          </a:p>
          <a:p>
            <a:pPr marL="712470" lvl="1" indent="-356235" algn="l">
              <a:lnSpc>
                <a:spcPts val="4092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Social Determinants of Health</a:t>
            </a:r>
          </a:p>
          <a:p>
            <a:pPr marL="1424940" lvl="2" indent="-474980" algn="l">
              <a:lnSpc>
                <a:spcPts val="4092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1. Economic stability 2. Education access &amp; quality 3. Healthcare access &amp; quality 4. Neighborhood &amp; built environment 5. Social &amp; community context</a:t>
            </a:r>
          </a:p>
          <a:p>
            <a:pPr marL="712470" lvl="1" indent="-356235" algn="l">
              <a:lnSpc>
                <a:spcPts val="4092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Family &amp; friends</a:t>
            </a:r>
          </a:p>
          <a:p>
            <a:pPr marL="1424940" lvl="2" indent="-474980" algn="l">
              <a:lnSpc>
                <a:spcPts val="4092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lacking support; absence of positive support systems</a:t>
            </a:r>
          </a:p>
          <a:p>
            <a:pPr marL="1424940" lvl="2" indent="-474980" algn="l">
              <a:lnSpc>
                <a:spcPts val="4092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presence of negative supports; reinforcing harmful behaviors 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17087" y="1899439"/>
            <a:ext cx="1207457" cy="120745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193" y="1028700"/>
            <a:ext cx="1207457" cy="120745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4A45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79049" y="0"/>
            <a:ext cx="5164936" cy="516493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921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0800000">
            <a:off x="10820400" y="5605226"/>
            <a:ext cx="5706234" cy="6030366"/>
          </a:xfrm>
          <a:custGeom>
            <a:avLst/>
            <a:gdLst/>
            <a:ahLst/>
            <a:cxnLst/>
            <a:rect l="l" t="t" r="r" b="b"/>
            <a:pathLst>
              <a:path w="5706234" h="6030366">
                <a:moveTo>
                  <a:pt x="0" y="0"/>
                </a:moveTo>
                <a:lnTo>
                  <a:pt x="5706234" y="0"/>
                </a:lnTo>
                <a:lnTo>
                  <a:pt x="5706234" y="6030366"/>
                </a:lnTo>
                <a:lnTo>
                  <a:pt x="0" y="6030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479049" y="258753"/>
            <a:ext cx="4449913" cy="4647429"/>
          </a:xfrm>
          <a:custGeom>
            <a:avLst/>
            <a:gdLst/>
            <a:ahLst/>
            <a:cxnLst/>
            <a:rect l="l" t="t" r="r" b="b"/>
            <a:pathLst>
              <a:path w="4449913" h="4647429">
                <a:moveTo>
                  <a:pt x="0" y="0"/>
                </a:moveTo>
                <a:lnTo>
                  <a:pt x="4449913" y="0"/>
                </a:lnTo>
                <a:lnTo>
                  <a:pt x="4449913" y="4647429"/>
                </a:lnTo>
                <a:lnTo>
                  <a:pt x="0" y="46474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571700" y="1066800"/>
            <a:ext cx="10329754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4"/>
              </a:lnSpc>
            </a:pPr>
            <a:r>
              <a:rPr lang="en-US" sz="64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Structural/systemic </a:t>
            </a:r>
          </a:p>
          <a:p>
            <a:pPr algn="l">
              <a:lnSpc>
                <a:spcPts val="7214"/>
              </a:lnSpc>
            </a:pPr>
            <a:r>
              <a:rPr lang="en-US" sz="64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barriers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71650" y="3259637"/>
            <a:ext cx="10729804" cy="4703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lnSpc>
                <a:spcPts val="4092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Problems related to treatment provider services</a:t>
            </a:r>
          </a:p>
          <a:p>
            <a:pPr marL="1424940" lvl="2" indent="-474980" algn="l">
              <a:lnSpc>
                <a:spcPts val="4092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waiting lists, ineffective models, financial problems, lack of training</a:t>
            </a:r>
          </a:p>
          <a:p>
            <a:pPr marL="712470" lvl="1" indent="-356235" algn="l">
              <a:lnSpc>
                <a:spcPts val="4092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Legal barriers</a:t>
            </a:r>
          </a:p>
          <a:p>
            <a:pPr marL="1424940" lvl="2" indent="-474980" algn="l">
              <a:lnSpc>
                <a:spcPts val="4092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policies that favor enforcement </a:t>
            </a:r>
          </a:p>
          <a:p>
            <a:pPr marL="1424940" lvl="2" indent="-474980" algn="l">
              <a:lnSpc>
                <a:spcPts val="4092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requiring total abstinence vs. harm reduction</a:t>
            </a:r>
          </a:p>
          <a:p>
            <a:pPr marL="1424940" lvl="2" indent="-474980" algn="l">
              <a:lnSpc>
                <a:spcPts val="4092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Criminal records restrict access to jobs, housing, etc.</a:t>
            </a:r>
          </a:p>
          <a:p>
            <a:pPr marL="1424940" lvl="2" indent="-474980" algn="l">
              <a:lnSpc>
                <a:spcPts val="4092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lack of focus on reentry / little follow-up</a:t>
            </a:r>
          </a:p>
          <a:p>
            <a:pPr marL="712470" lvl="1" indent="-356235" algn="l">
              <a:lnSpc>
                <a:spcPts val="4092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Fragmentation / lack of integrated, holistic care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38736" y="1517161"/>
            <a:ext cx="7775729" cy="2055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8"/>
              </a:lnSpc>
            </a:pPr>
            <a:r>
              <a:rPr lang="en-US" sz="4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 solution:</a:t>
            </a:r>
          </a:p>
          <a:p>
            <a:pPr algn="l">
              <a:lnSpc>
                <a:spcPts val="5328"/>
              </a:lnSpc>
            </a:pPr>
            <a:r>
              <a:rPr lang="en-US" sz="48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Recovery Oriented Systems of Care (ROSC)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096375" y="3813618"/>
            <a:ext cx="47625" cy="5671294"/>
            <a:chOff x="0" y="0"/>
            <a:chExt cx="12543" cy="14936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543" cy="1493674"/>
            </a:xfrm>
            <a:custGeom>
              <a:avLst/>
              <a:gdLst/>
              <a:ahLst/>
              <a:cxnLst/>
              <a:rect l="l" t="t" r="r" b="b"/>
              <a:pathLst>
                <a:path w="12543" h="1493674">
                  <a:moveTo>
                    <a:pt x="0" y="0"/>
                  </a:moveTo>
                  <a:lnTo>
                    <a:pt x="12543" y="0"/>
                  </a:lnTo>
                  <a:lnTo>
                    <a:pt x="12543" y="1493674"/>
                  </a:lnTo>
                  <a:lnTo>
                    <a:pt x="0" y="1493674"/>
                  </a:lnTo>
                  <a:close/>
                </a:path>
              </a:pathLst>
            </a:custGeom>
            <a:solidFill>
              <a:srgbClr val="9999D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543" cy="15317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175060" y="2174060"/>
            <a:ext cx="7084240" cy="7084240"/>
          </a:xfrm>
          <a:custGeom>
            <a:avLst/>
            <a:gdLst/>
            <a:ahLst/>
            <a:cxnLst/>
            <a:rect l="l" t="t" r="r" b="b"/>
            <a:pathLst>
              <a:path w="7084240" h="7084240">
                <a:moveTo>
                  <a:pt x="0" y="0"/>
                </a:moveTo>
                <a:lnTo>
                  <a:pt x="7084240" y="0"/>
                </a:lnTo>
                <a:lnTo>
                  <a:pt x="7084240" y="7084240"/>
                </a:lnTo>
                <a:lnTo>
                  <a:pt x="0" y="708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938736" y="4050679"/>
            <a:ext cx="6775120" cy="5798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2"/>
              </a:lnSpc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Recovery-Oriented System of Care (ROSC) is a coordinated network of community-based services and supports that help individuals achieve, maintain, and enhance recovery from substance use disorders. ROSC emphasizes person-centered, strengths-based, and long-term support.</a:t>
            </a:r>
          </a:p>
          <a:p>
            <a:pPr algn="l">
              <a:lnSpc>
                <a:spcPts val="2852"/>
              </a:lnSpc>
            </a:pPr>
            <a:endParaRPr lang="en-US" sz="230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2852"/>
              </a:lnSpc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Integrated services:</a:t>
            </a:r>
          </a:p>
          <a:p>
            <a:pPr marL="496575" lvl="1" indent="-248288" algn="just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Substance use treatment</a:t>
            </a:r>
          </a:p>
          <a:p>
            <a:pPr marL="496575" lvl="1" indent="-248288" algn="just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Mental health</a:t>
            </a:r>
          </a:p>
          <a:p>
            <a:pPr marL="496575" lvl="1" indent="-248288" algn="just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Medical care</a:t>
            </a:r>
          </a:p>
          <a:p>
            <a:pPr marL="496575" lvl="1" indent="-248288" algn="just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Housing</a:t>
            </a:r>
          </a:p>
          <a:p>
            <a:pPr marL="496575" lvl="1" indent="-248288" algn="just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Employment</a:t>
            </a:r>
          </a:p>
          <a:p>
            <a:pPr marL="496575" lvl="1" indent="-248288" algn="just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Education</a:t>
            </a:r>
          </a:p>
          <a:p>
            <a:pPr marL="496575" lvl="1" indent="-248288" algn="just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Justice system</a:t>
            </a:r>
          </a:p>
          <a:p>
            <a:pPr algn="just">
              <a:lnSpc>
                <a:spcPts val="2852"/>
              </a:lnSpc>
            </a:pPr>
            <a:endParaRPr lang="en-US" sz="230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92859" y="4007236"/>
            <a:ext cx="47625" cy="4751521"/>
            <a:chOff x="0" y="0"/>
            <a:chExt cx="12543" cy="12514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251429"/>
            </a:xfrm>
            <a:custGeom>
              <a:avLst/>
              <a:gdLst/>
              <a:ahLst/>
              <a:cxnLst/>
              <a:rect l="l" t="t" r="r" b="b"/>
              <a:pathLst>
                <a:path w="12543" h="1251429">
                  <a:moveTo>
                    <a:pt x="0" y="0"/>
                  </a:moveTo>
                  <a:lnTo>
                    <a:pt x="12543" y="0"/>
                  </a:lnTo>
                  <a:lnTo>
                    <a:pt x="12543" y="1251429"/>
                  </a:lnTo>
                  <a:lnTo>
                    <a:pt x="0" y="1251429"/>
                  </a:lnTo>
                  <a:close/>
                </a:path>
              </a:pathLst>
            </a:custGeom>
            <a:solidFill>
              <a:srgbClr val="9999D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289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938736" y="3507692"/>
            <a:ext cx="5750608" cy="5750608"/>
          </a:xfrm>
          <a:custGeom>
            <a:avLst/>
            <a:gdLst/>
            <a:ahLst/>
            <a:cxnLst/>
            <a:rect l="l" t="t" r="r" b="b"/>
            <a:pathLst>
              <a:path w="5750608" h="5750608">
                <a:moveTo>
                  <a:pt x="0" y="0"/>
                </a:moveTo>
                <a:lnTo>
                  <a:pt x="5750607" y="0"/>
                </a:lnTo>
                <a:lnTo>
                  <a:pt x="5750607" y="5750608"/>
                </a:lnTo>
                <a:lnTo>
                  <a:pt x="0" y="57506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938736" y="1422167"/>
            <a:ext cx="15071201" cy="1706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0"/>
              </a:lnSpc>
            </a:pPr>
            <a:r>
              <a:rPr lang="en-US" sz="6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 goal:</a:t>
            </a:r>
          </a:p>
          <a:p>
            <a:pPr algn="l">
              <a:lnSpc>
                <a:spcPts val="6660"/>
              </a:lnSpc>
            </a:pPr>
            <a:r>
              <a:rPr lang="en-US" sz="6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Recovery Capital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15044" y="2237510"/>
            <a:ext cx="7694893" cy="724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2"/>
              </a:lnSpc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Recovery capital refers to all the strengths, resources, and supports a person has that help them start and maintain recovery from addiction.</a:t>
            </a:r>
          </a:p>
          <a:p>
            <a:pPr algn="l">
              <a:lnSpc>
                <a:spcPts val="2852"/>
              </a:lnSpc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Think of it as the “toolkit” or “fuel” someone uses to build a healthy, sober life.</a:t>
            </a:r>
          </a:p>
          <a:p>
            <a:pPr algn="l">
              <a:lnSpc>
                <a:spcPts val="2852"/>
              </a:lnSpc>
            </a:pPr>
            <a:endParaRPr lang="en-US" sz="230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496575" lvl="1" indent="-248288" algn="l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Personal Capital</a:t>
            </a:r>
          </a:p>
          <a:p>
            <a:pPr marL="993151" lvl="2" indent="-331050" algn="l">
              <a:lnSpc>
                <a:spcPts val="2852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Your health, coping skills, self-esteem, motivation, and education.</a:t>
            </a:r>
          </a:p>
          <a:p>
            <a:pPr marL="496575" lvl="1" indent="-248288" algn="l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Social Capital</a:t>
            </a:r>
          </a:p>
          <a:p>
            <a:pPr marL="993151" lvl="2" indent="-331050" algn="l">
              <a:lnSpc>
                <a:spcPts val="2852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Support from family, friends, mentors, or recovery groups who encourage sobriety.</a:t>
            </a:r>
          </a:p>
          <a:p>
            <a:pPr marL="496575" lvl="1" indent="-248288" algn="l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Community Capital</a:t>
            </a:r>
          </a:p>
          <a:p>
            <a:pPr marL="993151" lvl="2" indent="-331050" algn="l">
              <a:lnSpc>
                <a:spcPts val="2852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Access to safe housing, treatment programs, healthcare, jobs, and recovery-friendly environments.</a:t>
            </a:r>
          </a:p>
          <a:p>
            <a:pPr marL="496575" lvl="1" indent="-248288" algn="l">
              <a:lnSpc>
                <a:spcPts val="2852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Cultural Capital</a:t>
            </a:r>
          </a:p>
          <a:p>
            <a:pPr marL="993151" lvl="2" indent="-331050" algn="l">
              <a:lnSpc>
                <a:spcPts val="2852"/>
              </a:lnSpc>
              <a:buFont typeface="Arial"/>
              <a:buChar char="⚬"/>
            </a:pPr>
            <a:r>
              <a:rPr lang="en-US" sz="2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Beliefs, values, and traditions (like faith, identity, or cultural pride) that support recovery.</a:t>
            </a:r>
          </a:p>
          <a:p>
            <a:pPr algn="l">
              <a:lnSpc>
                <a:spcPts val="2852"/>
              </a:lnSpc>
            </a:pPr>
            <a:endParaRPr lang="en-US" sz="230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2852"/>
              </a:lnSpc>
            </a:pPr>
            <a:endParaRPr lang="en-US" sz="230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10938" y="2767740"/>
            <a:ext cx="47625" cy="4751521"/>
            <a:chOff x="0" y="0"/>
            <a:chExt cx="12543" cy="12514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251429"/>
            </a:xfrm>
            <a:custGeom>
              <a:avLst/>
              <a:gdLst/>
              <a:ahLst/>
              <a:cxnLst/>
              <a:rect l="l" t="t" r="r" b="b"/>
              <a:pathLst>
                <a:path w="12543" h="1251429">
                  <a:moveTo>
                    <a:pt x="0" y="0"/>
                  </a:moveTo>
                  <a:lnTo>
                    <a:pt x="12543" y="0"/>
                  </a:lnTo>
                  <a:lnTo>
                    <a:pt x="12543" y="1251429"/>
                  </a:lnTo>
                  <a:lnTo>
                    <a:pt x="0" y="12514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2895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913934" y="2073897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1711114"/>
            <a:ext cx="7549531" cy="8466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9"/>
              </a:lnSpc>
            </a:pPr>
            <a:r>
              <a:rPr lang="en-US" sz="88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Remember, no one has to figure it out alone. Not even you.</a:t>
            </a:r>
          </a:p>
          <a:p>
            <a:pPr algn="ctr">
              <a:lnSpc>
                <a:spcPts val="11099"/>
              </a:lnSpc>
            </a:pPr>
            <a:endParaRPr lang="en-US" sz="88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83497" y="6621751"/>
            <a:ext cx="10329754" cy="178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6"/>
              </a:lnSpc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John Bayles, Program Director, RRC</a:t>
            </a:r>
          </a:p>
          <a:p>
            <a:pPr algn="ctr">
              <a:lnSpc>
                <a:spcPts val="3596"/>
              </a:lnSpc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jbayles@crisiscenterbham.org</a:t>
            </a:r>
          </a:p>
          <a:p>
            <a:pPr algn="ctr">
              <a:lnSpc>
                <a:spcPts val="3596"/>
              </a:lnSpc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205.420.8064</a:t>
            </a:r>
          </a:p>
          <a:p>
            <a:pPr algn="ctr">
              <a:lnSpc>
                <a:spcPts val="3596"/>
              </a:lnSpc>
            </a:pPr>
            <a:r>
              <a:rPr lang="en-US" sz="29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www.crisiscenterbham.org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3260</TotalTime>
  <Words>1612</Words>
  <Application>Microsoft Office PowerPoint</Application>
  <PresentationFormat>Custom</PresentationFormat>
  <Paragraphs>211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Roboto</vt:lpstr>
      <vt:lpstr>Glacial Indifference Bold</vt:lpstr>
      <vt:lpstr>Wingdings</vt:lpstr>
      <vt:lpstr>Raleway</vt:lpstr>
      <vt:lpstr>Arial</vt:lpstr>
      <vt:lpstr>Glacial Indifference</vt:lpstr>
      <vt:lpstr>Posterama Text SemiBold</vt:lpstr>
      <vt:lpstr>Calibri</vt:lpstr>
      <vt:lpstr>Roboto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am I?</dc:title>
  <cp:lastModifiedBy>John Bayles</cp:lastModifiedBy>
  <cp:revision>8</cp:revision>
  <dcterms:created xsi:type="dcterms:W3CDTF">2006-08-16T00:00:00Z</dcterms:created>
  <dcterms:modified xsi:type="dcterms:W3CDTF">2025-10-28T19:48:38Z</dcterms:modified>
  <dc:identifier>DAGsTmhsVvA</dc:identifier>
</cp:coreProperties>
</file>